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375" r:id="rId5"/>
    <p:sldId id="376" r:id="rId6"/>
    <p:sldId id="400" r:id="rId7"/>
    <p:sldId id="401" r:id="rId8"/>
    <p:sldId id="402" r:id="rId9"/>
    <p:sldId id="403" r:id="rId10"/>
    <p:sldId id="392" r:id="rId11"/>
    <p:sldId id="404" r:id="rId12"/>
    <p:sldId id="405" r:id="rId13"/>
    <p:sldId id="407" r:id="rId14"/>
    <p:sldId id="406" r:id="rId15"/>
    <p:sldId id="408" r:id="rId16"/>
    <p:sldId id="382" r:id="rId17"/>
    <p:sldId id="416" r:id="rId18"/>
    <p:sldId id="409" r:id="rId19"/>
    <p:sldId id="410" r:id="rId20"/>
    <p:sldId id="411" r:id="rId21"/>
    <p:sldId id="393" r:id="rId22"/>
    <p:sldId id="417" r:id="rId23"/>
    <p:sldId id="390" r:id="rId24"/>
    <p:sldId id="412" r:id="rId25"/>
    <p:sldId id="418" r:id="rId26"/>
    <p:sldId id="387" r:id="rId27"/>
    <p:sldId id="398" r:id="rId28"/>
    <p:sldId id="389" r:id="rId29"/>
    <p:sldId id="396" r:id="rId30"/>
    <p:sldId id="397" r:id="rId31"/>
    <p:sldId id="413" r:id="rId32"/>
    <p:sldId id="414" r:id="rId33"/>
    <p:sldId id="415" r:id="rId34"/>
    <p:sldId id="391" r:id="rId35"/>
    <p:sldId id="377" r:id="rId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1AE"/>
    <a:srgbClr val="EAB062"/>
    <a:srgbClr val="D2421F"/>
    <a:srgbClr val="C8302D"/>
    <a:srgbClr val="333333"/>
    <a:srgbClr val="0071BC"/>
    <a:srgbClr val="FF2700"/>
    <a:srgbClr val="0078D7"/>
    <a:srgbClr val="005E9E"/>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88" d="100"/>
          <a:sy n="88" d="100"/>
        </p:scale>
        <p:origin x="76" y="164"/>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797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wm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1.wmf"/><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wmf"/><Relationship Id="rId9" Type="http://schemas.openxmlformats.org/officeDocument/2006/relationships/image" Target="../media/image14.png"/><Relationship Id="rId14"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7</a:t>
            </a:r>
            <a:r>
              <a:rPr lang="en-US" sz="2000" b="0" baseline="30000" dirty="0" err="1">
                <a:latin typeface="+mj-lt"/>
              </a:rPr>
              <a:t>th</a:t>
            </a:r>
            <a:r>
              <a:rPr lang="en-US" sz="2000" b="0" dirty="0">
                <a:latin typeface="+mj-lt"/>
              </a:rPr>
              <a:t>, </a:t>
            </a:r>
            <a:r>
              <a:rPr lang="es-ES" sz="2000" b="0" dirty="0">
                <a:latin typeface="+mj-lt"/>
              </a:rPr>
              <a:t>2016</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3" name="Rectángulo 2"/>
          <p:cNvSpPr/>
          <p:nvPr userDrawn="1"/>
        </p:nvSpPr>
        <p:spPr>
          <a:xfrm>
            <a:off x="503877" y="156364"/>
            <a:ext cx="11430052" cy="523220"/>
          </a:xfrm>
          <a:prstGeom prst="rect">
            <a:avLst/>
          </a:prstGeom>
        </p:spPr>
        <p:txBody>
          <a:bodyPr wrap="none">
            <a:spAutoFit/>
          </a:bodyPr>
          <a:lstStyle/>
          <a:p>
            <a:r>
              <a:rPr lang="en-GB" sz="2800" u="sng" dirty="0">
                <a:solidFill>
                  <a:schemeClr val="accent2">
                    <a:lumMod val="75000"/>
                  </a:schemeClr>
                </a:solidFill>
                <a:latin typeface="Segoe UI Light" panose="020B0502040204020203" pitchFamily="34" charset="0"/>
                <a:cs typeface="Segoe UI Light" panose="020B0502040204020203" pitchFamily="34" charset="0"/>
              </a:rPr>
              <a:t>Gold sponsors                                                                                             </a:t>
            </a:r>
            <a:endParaRPr lang="en-US" sz="2800" u="sng" dirty="0">
              <a:solidFill>
                <a:schemeClr val="accent2">
                  <a:lumMod val="75000"/>
                </a:schemeClr>
              </a:solidFill>
            </a:endParaRPr>
          </a:p>
        </p:txBody>
      </p:sp>
      <p:pic>
        <p:nvPicPr>
          <p:cNvPr id="5" name="Imagen 4"/>
          <p:cNvPicPr>
            <a:picLocks noChangeAspect="1"/>
          </p:cNvPicPr>
          <p:nvPr userDrawn="1"/>
        </p:nvPicPr>
        <p:blipFill>
          <a:blip r:embed="rId2"/>
          <a:stretch>
            <a:fillRect/>
          </a:stretch>
        </p:blipFill>
        <p:spPr>
          <a:xfrm>
            <a:off x="3353952" y="915385"/>
            <a:ext cx="1332896" cy="706932"/>
          </a:xfrm>
          <a:prstGeom prst="rect">
            <a:avLst/>
          </a:prstGeom>
        </p:spPr>
      </p:pic>
      <p:pic>
        <p:nvPicPr>
          <p:cNvPr id="7" name="Imagen 6"/>
          <p:cNvPicPr>
            <a:picLocks noChangeAspect="1"/>
          </p:cNvPicPr>
          <p:nvPr userDrawn="1"/>
        </p:nvPicPr>
        <p:blipFill>
          <a:blip r:embed="rId3"/>
          <a:stretch>
            <a:fillRect/>
          </a:stretch>
        </p:blipFill>
        <p:spPr>
          <a:xfrm>
            <a:off x="524542" y="773125"/>
            <a:ext cx="1991903" cy="995952"/>
          </a:xfrm>
          <a:prstGeom prst="rect">
            <a:avLst/>
          </a:prstGeom>
        </p:spPr>
      </p:pic>
      <p:pic>
        <p:nvPicPr>
          <p:cNvPr id="9" name="Imagen 8"/>
          <p:cNvPicPr>
            <a:picLocks noChangeAspect="1"/>
          </p:cNvPicPr>
          <p:nvPr userDrawn="1"/>
        </p:nvPicPr>
        <p:blipFill>
          <a:blip r:embed="rId4"/>
          <a:stretch>
            <a:fillRect/>
          </a:stretch>
        </p:blipFill>
        <p:spPr>
          <a:xfrm>
            <a:off x="9065000" y="1011285"/>
            <a:ext cx="2241229" cy="515132"/>
          </a:xfrm>
          <a:prstGeom prst="rect">
            <a:avLst/>
          </a:prstGeom>
        </p:spPr>
      </p:pic>
      <p:pic>
        <p:nvPicPr>
          <p:cNvPr id="10" name="Imagen 9"/>
          <p:cNvPicPr>
            <a:picLocks noChangeAspect="1"/>
          </p:cNvPicPr>
          <p:nvPr userDrawn="1"/>
        </p:nvPicPr>
        <p:blipFill>
          <a:blip r:embed="rId5"/>
          <a:stretch>
            <a:fillRect/>
          </a:stretch>
        </p:blipFill>
        <p:spPr>
          <a:xfrm>
            <a:off x="5606595" y="593809"/>
            <a:ext cx="2700167" cy="1350084"/>
          </a:xfrm>
          <a:prstGeom prst="rect">
            <a:avLst/>
          </a:prstGeom>
        </p:spPr>
      </p:pic>
      <p:sp>
        <p:nvSpPr>
          <p:cNvPr id="11" name="Rectángulo 10"/>
          <p:cNvSpPr/>
          <p:nvPr userDrawn="1"/>
        </p:nvSpPr>
        <p:spPr>
          <a:xfrm>
            <a:off x="503877" y="2160053"/>
            <a:ext cx="5732980"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pic>
        <p:nvPicPr>
          <p:cNvPr id="12" name="Imagen 11"/>
          <p:cNvPicPr>
            <a:picLocks noChangeAspect="1"/>
          </p:cNvPicPr>
          <p:nvPr userDrawn="1"/>
        </p:nvPicPr>
        <p:blipFill>
          <a:blip r:embed="rId6"/>
          <a:stretch>
            <a:fillRect/>
          </a:stretch>
        </p:blipFill>
        <p:spPr>
          <a:xfrm>
            <a:off x="3493166" y="3127776"/>
            <a:ext cx="1995009" cy="288975"/>
          </a:xfrm>
          <a:prstGeom prst="rect">
            <a:avLst/>
          </a:prstGeom>
        </p:spPr>
      </p:pic>
      <p:pic>
        <p:nvPicPr>
          <p:cNvPr id="14" name="Imagen 13"/>
          <p:cNvPicPr>
            <a:picLocks noChangeAspect="1"/>
          </p:cNvPicPr>
          <p:nvPr userDrawn="1"/>
        </p:nvPicPr>
        <p:blipFill>
          <a:blip r:embed="rId7"/>
          <a:stretch>
            <a:fillRect/>
          </a:stretch>
        </p:blipFill>
        <p:spPr>
          <a:xfrm>
            <a:off x="2564201" y="6087153"/>
            <a:ext cx="1330011" cy="280412"/>
          </a:xfrm>
          <a:prstGeom prst="rect">
            <a:avLst/>
          </a:prstGeom>
        </p:spPr>
      </p:pic>
      <p:sp>
        <p:nvSpPr>
          <p:cNvPr id="15" name="Rectángulo 14"/>
          <p:cNvSpPr/>
          <p:nvPr userDrawn="1"/>
        </p:nvSpPr>
        <p:spPr>
          <a:xfrm>
            <a:off x="503877" y="4193706"/>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6" name="Imagen 15"/>
          <p:cNvPicPr>
            <a:picLocks noChangeAspect="1"/>
          </p:cNvPicPr>
          <p:nvPr userDrawn="1"/>
        </p:nvPicPr>
        <p:blipFill>
          <a:blip r:embed="rId8"/>
          <a:stretch>
            <a:fillRect/>
          </a:stretch>
        </p:blipFill>
        <p:spPr>
          <a:xfrm>
            <a:off x="524542" y="5041876"/>
            <a:ext cx="1991903" cy="593116"/>
          </a:xfrm>
          <a:prstGeom prst="rect">
            <a:avLst/>
          </a:prstGeom>
        </p:spPr>
      </p:pic>
      <p:pic>
        <p:nvPicPr>
          <p:cNvPr id="17" name="Imagen 16"/>
          <p:cNvPicPr>
            <a:picLocks noChangeAspect="1"/>
          </p:cNvPicPr>
          <p:nvPr userDrawn="1"/>
        </p:nvPicPr>
        <p:blipFill>
          <a:blip r:embed="rId9"/>
          <a:stretch>
            <a:fillRect/>
          </a:stretch>
        </p:blipFill>
        <p:spPr>
          <a:xfrm>
            <a:off x="2516445" y="4551496"/>
            <a:ext cx="1632387" cy="1632387"/>
          </a:xfrm>
          <a:prstGeom prst="rect">
            <a:avLst/>
          </a:prstGeom>
        </p:spPr>
      </p:pic>
      <p:pic>
        <p:nvPicPr>
          <p:cNvPr id="18" name="Imagen 17"/>
          <p:cNvPicPr>
            <a:picLocks noChangeAspect="1"/>
          </p:cNvPicPr>
          <p:nvPr userDrawn="1"/>
        </p:nvPicPr>
        <p:blipFill>
          <a:blip r:embed="rId10"/>
          <a:stretch>
            <a:fillRect/>
          </a:stretch>
        </p:blipFill>
        <p:spPr>
          <a:xfrm>
            <a:off x="4370836" y="5025418"/>
            <a:ext cx="1369080" cy="684541"/>
          </a:xfrm>
          <a:prstGeom prst="rect">
            <a:avLst/>
          </a:prstGeom>
        </p:spPr>
      </p:pic>
      <p:pic>
        <p:nvPicPr>
          <p:cNvPr id="19" name="Imagen 18"/>
          <p:cNvPicPr>
            <a:picLocks noChangeAspect="1"/>
          </p:cNvPicPr>
          <p:nvPr userDrawn="1"/>
        </p:nvPicPr>
        <p:blipFill>
          <a:blip r:embed="rId11"/>
          <a:stretch>
            <a:fillRect/>
          </a:stretch>
        </p:blipFill>
        <p:spPr>
          <a:xfrm>
            <a:off x="524542" y="3057054"/>
            <a:ext cx="2381250" cy="666750"/>
          </a:xfrm>
          <a:prstGeom prst="rect">
            <a:avLst/>
          </a:prstGeom>
        </p:spPr>
      </p:pic>
      <p:pic>
        <p:nvPicPr>
          <p:cNvPr id="20" name="Imagen 19"/>
          <p:cNvPicPr>
            <a:picLocks noChangeAspect="1"/>
          </p:cNvPicPr>
          <p:nvPr userDrawn="1"/>
        </p:nvPicPr>
        <p:blipFill>
          <a:blip r:embed="rId12"/>
          <a:stretch>
            <a:fillRect/>
          </a:stretch>
        </p:blipFill>
        <p:spPr>
          <a:xfrm>
            <a:off x="620452" y="5798399"/>
            <a:ext cx="1715840" cy="857920"/>
          </a:xfrm>
          <a:prstGeom prst="rect">
            <a:avLst/>
          </a:prstGeom>
        </p:spPr>
      </p:pic>
      <p:pic>
        <p:nvPicPr>
          <p:cNvPr id="21" name="Imagen 20"/>
          <p:cNvPicPr>
            <a:picLocks noChangeAspect="1"/>
          </p:cNvPicPr>
          <p:nvPr userDrawn="1"/>
        </p:nvPicPr>
        <p:blipFill>
          <a:blip r:embed="rId13"/>
          <a:stretch>
            <a:fillRect/>
          </a:stretch>
        </p:blipFill>
        <p:spPr>
          <a:xfrm>
            <a:off x="4280896" y="6049507"/>
            <a:ext cx="1665718" cy="481390"/>
          </a:xfrm>
          <a:prstGeom prst="rect">
            <a:avLst/>
          </a:prstGeom>
        </p:spPr>
      </p:pic>
      <p:sp>
        <p:nvSpPr>
          <p:cNvPr id="22" name="Rectángulo 21"/>
          <p:cNvSpPr/>
          <p:nvPr userDrawn="1"/>
        </p:nvSpPr>
        <p:spPr>
          <a:xfrm>
            <a:off x="6930442" y="2152557"/>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14"/>
          <a:stretch>
            <a:fillRect/>
          </a:stretch>
        </p:blipFill>
        <p:spPr>
          <a:xfrm>
            <a:off x="7048879" y="2837664"/>
            <a:ext cx="2297288" cy="878644"/>
          </a:xfrm>
          <a:prstGeom prst="rect">
            <a:avLst/>
          </a:prstGeom>
        </p:spPr>
      </p:pic>
      <p:pic>
        <p:nvPicPr>
          <p:cNvPr id="26" name="Imagen 25"/>
          <p:cNvPicPr>
            <a:picLocks noChangeAspect="1"/>
          </p:cNvPicPr>
          <p:nvPr userDrawn="1"/>
        </p:nvPicPr>
        <p:blipFill>
          <a:blip r:embed="rId15"/>
          <a:stretch>
            <a:fillRect/>
          </a:stretch>
        </p:blipFill>
        <p:spPr>
          <a:xfrm>
            <a:off x="9589679" y="2858571"/>
            <a:ext cx="2493754" cy="836830"/>
          </a:xfrm>
          <a:prstGeom prst="rect">
            <a:avLst/>
          </a:prstGeom>
        </p:spPr>
      </p:pic>
      <p:pic>
        <p:nvPicPr>
          <p:cNvPr id="27" name="Imagen 26"/>
          <p:cNvPicPr>
            <a:picLocks noChangeAspect="1"/>
          </p:cNvPicPr>
          <p:nvPr userDrawn="1"/>
        </p:nvPicPr>
        <p:blipFill>
          <a:blip r:embed="rId16"/>
          <a:stretch>
            <a:fillRect/>
          </a:stretch>
        </p:blipFill>
        <p:spPr>
          <a:xfrm>
            <a:off x="7264673" y="3906111"/>
            <a:ext cx="2084178" cy="857737"/>
          </a:xfrm>
          <a:prstGeom prst="rect">
            <a:avLst/>
          </a:prstGeom>
        </p:spPr>
      </p:pic>
      <p:pic>
        <p:nvPicPr>
          <p:cNvPr id="29" name="Imagen 28"/>
          <p:cNvPicPr>
            <a:picLocks noChangeAspect="1"/>
          </p:cNvPicPr>
          <p:nvPr userDrawn="1"/>
        </p:nvPicPr>
        <p:blipFill>
          <a:blip r:embed="rId17"/>
          <a:stretch>
            <a:fillRect/>
          </a:stretch>
        </p:blipFill>
        <p:spPr>
          <a:xfrm>
            <a:off x="10054374" y="3849004"/>
            <a:ext cx="1368131" cy="860426"/>
          </a:xfrm>
          <a:prstGeom prst="rect">
            <a:avLst/>
          </a:prstGeom>
        </p:spPr>
      </p:pic>
      <p:pic>
        <p:nvPicPr>
          <p:cNvPr id="30" name="Imagen 29"/>
          <p:cNvPicPr>
            <a:picLocks noChangeAspect="1"/>
          </p:cNvPicPr>
          <p:nvPr userDrawn="1"/>
        </p:nvPicPr>
        <p:blipFill>
          <a:blip r:embed="rId18"/>
          <a:stretch>
            <a:fillRect/>
          </a:stretch>
        </p:blipFill>
        <p:spPr>
          <a:xfrm>
            <a:off x="7264673" y="4953651"/>
            <a:ext cx="2058649" cy="600439"/>
          </a:xfrm>
          <a:prstGeom prst="rect">
            <a:avLst/>
          </a:prstGeom>
        </p:spPr>
      </p:pic>
      <p:pic>
        <p:nvPicPr>
          <p:cNvPr id="39" name="Imagen 38"/>
          <p:cNvPicPr>
            <a:picLocks noChangeAspect="1"/>
          </p:cNvPicPr>
          <p:nvPr userDrawn="1"/>
        </p:nvPicPr>
        <p:blipFill rotWithShape="1">
          <a:blip r:embed="rId19"/>
          <a:srcRect t="30712" b="32976"/>
          <a:stretch/>
        </p:blipFill>
        <p:spPr>
          <a:xfrm>
            <a:off x="8293997" y="5891465"/>
            <a:ext cx="2419122" cy="580890"/>
          </a:xfrm>
          <a:prstGeom prst="rect">
            <a:avLst/>
          </a:prstGeom>
        </p:spPr>
      </p:pic>
      <p:pic>
        <p:nvPicPr>
          <p:cNvPr id="40" name="Imagen 39"/>
          <p:cNvPicPr>
            <a:picLocks noChangeAspect="1"/>
          </p:cNvPicPr>
          <p:nvPr userDrawn="1"/>
        </p:nvPicPr>
        <p:blipFill>
          <a:blip r:embed="rId20"/>
          <a:stretch>
            <a:fillRect/>
          </a:stretch>
        </p:blipFill>
        <p:spPr>
          <a:xfrm>
            <a:off x="10158050" y="4883110"/>
            <a:ext cx="1357012" cy="751882"/>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0.JPG"/><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hyperlink" Target="http://dev.office.com/fabric/styles"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27.xml"/><Relationship Id="rId4" Type="http://schemas.openxmlformats.org/officeDocument/2006/relationships/image" Target="../media/image33.gif"/></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7.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0" y="2958437"/>
            <a:ext cx="9143999" cy="1216743"/>
          </a:xfrm>
        </p:spPr>
        <p:txBody>
          <a:bodyPr/>
          <a:lstStyle/>
          <a:p>
            <a:endParaRPr lang="en-US" dirty="0"/>
          </a:p>
          <a:p>
            <a:r>
              <a:rPr lang="en-US" dirty="0"/>
              <a:t>Working with a Supermodel for SharePoint </a:t>
            </a:r>
          </a:p>
        </p:txBody>
      </p:sp>
      <p:sp>
        <p:nvSpPr>
          <p:cNvPr id="3" name="Marcador de texto 2"/>
          <p:cNvSpPr>
            <a:spLocks noGrp="1"/>
          </p:cNvSpPr>
          <p:nvPr>
            <p:ph type="body" sz="quarter" idx="11"/>
          </p:nvPr>
        </p:nvSpPr>
        <p:spPr/>
        <p:txBody>
          <a:bodyPr/>
          <a:lstStyle/>
          <a:p>
            <a:r>
              <a:rPr lang="en-US" dirty="0"/>
              <a:t>Sonja Madsen</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416" y="-387424"/>
            <a:ext cx="12472272" cy="83148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08" y="1489556"/>
            <a:ext cx="6809822" cy="2219136"/>
          </a:xfrm>
          <a:prstGeom prst="rect">
            <a:avLst/>
          </a:prstGeom>
          <a:solidFill>
            <a:schemeClr val="bg1"/>
          </a:solidFill>
          <a:effectLst>
            <a:reflection blurRad="6350" stA="50000" endA="300" endPos="55500" dist="50800" dir="5400000" sy="-100000" algn="bl" rotWithShape="0"/>
          </a:effectLst>
        </p:spPr>
      </p:pic>
    </p:spTree>
    <p:extLst>
      <p:ext uri="{BB962C8B-B14F-4D97-AF65-F5344CB8AC3E}">
        <p14:creationId xmlns:p14="http://schemas.microsoft.com/office/powerpoint/2010/main" val="63282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700808"/>
            <a:ext cx="11184829" cy="1515740"/>
          </a:xfrm>
          <a:prstGeom prst="rect">
            <a:avLst/>
          </a:prstGeom>
          <a:ln>
            <a:solidFill>
              <a:schemeClr val="tx1"/>
            </a:solidFill>
          </a:ln>
        </p:spPr>
      </p:pic>
    </p:spTree>
    <p:extLst>
      <p:ext uri="{BB962C8B-B14F-4D97-AF65-F5344CB8AC3E}">
        <p14:creationId xmlns:p14="http://schemas.microsoft.com/office/powerpoint/2010/main" val="50392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3293006"/>
            <a:ext cx="9036050" cy="2654300"/>
          </a:xfrm>
          <a:prstGeom prst="rect">
            <a:avLst/>
          </a:prstGeom>
          <a:ln>
            <a:solidFill>
              <a:schemeClr val="tx1"/>
            </a:solidFill>
          </a:ln>
        </p:spPr>
      </p:pic>
      <p:sp>
        <p:nvSpPr>
          <p:cNvPr id="3" name="TextBox 2"/>
          <p:cNvSpPr txBox="1"/>
          <p:nvPr/>
        </p:nvSpPr>
        <p:spPr>
          <a:xfrm flipH="1">
            <a:off x="839416" y="1988840"/>
            <a:ext cx="5112568" cy="1200329"/>
          </a:xfrm>
          <a:prstGeom prst="rect">
            <a:avLst/>
          </a:prstGeom>
          <a:noFill/>
          <a:ln>
            <a:solidFill>
              <a:schemeClr val="tx1"/>
            </a:solidFill>
          </a:ln>
        </p:spPr>
        <p:txBody>
          <a:bodyPr wrap="square" rtlCol="0">
            <a:spAutoFit/>
          </a:bodyPr>
          <a:lstStyle/>
          <a:p>
            <a:r>
              <a:rPr lang="en-US" b="1" dirty="0"/>
              <a:t>Style Library </a:t>
            </a:r>
            <a:r>
              <a:rPr lang="en-US" dirty="0"/>
              <a:t>535ms</a:t>
            </a:r>
          </a:p>
          <a:p>
            <a:r>
              <a:rPr lang="en-US" b="1" dirty="0"/>
              <a:t>SharePoint add-in Scripts folder   </a:t>
            </a:r>
            <a:r>
              <a:rPr lang="en-US" dirty="0"/>
              <a:t>907ms</a:t>
            </a:r>
          </a:p>
          <a:p>
            <a:r>
              <a:rPr lang="en-US" b="1" dirty="0"/>
              <a:t>MS CDN </a:t>
            </a:r>
            <a:r>
              <a:rPr lang="en-US" dirty="0"/>
              <a:t>256ms</a:t>
            </a:r>
          </a:p>
          <a:p>
            <a:r>
              <a:rPr lang="en-US" b="1" dirty="0"/>
              <a:t>My CDN </a:t>
            </a:r>
            <a:r>
              <a:rPr lang="en-US" dirty="0"/>
              <a:t>254ms </a:t>
            </a:r>
          </a:p>
        </p:txBody>
      </p:sp>
      <p:sp>
        <p:nvSpPr>
          <p:cNvPr id="4" name="Rectangle 3"/>
          <p:cNvSpPr/>
          <p:nvPr/>
        </p:nvSpPr>
        <p:spPr>
          <a:xfrm>
            <a:off x="6023992" y="2376055"/>
            <a:ext cx="504056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23992" y="2132855"/>
            <a:ext cx="2592288" cy="1393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30038" y="2623909"/>
            <a:ext cx="1362106" cy="1393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30038" y="2907290"/>
            <a:ext cx="1290098" cy="1393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83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Web Parts and Applications</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57448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16" y="-88802"/>
            <a:ext cx="12756428" cy="7221121"/>
          </a:xfrm>
          <a:prstGeom prst="rect">
            <a:avLst/>
          </a:prstGeom>
        </p:spPr>
      </p:pic>
    </p:spTree>
    <p:extLst>
      <p:ext uri="{BB962C8B-B14F-4D97-AF65-F5344CB8AC3E}">
        <p14:creationId xmlns:p14="http://schemas.microsoft.com/office/powerpoint/2010/main" val="250216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36" y="1916832"/>
            <a:ext cx="2926333" cy="2913313"/>
          </a:xfrm>
          <a:prstGeom prst="rect">
            <a:avLst/>
          </a:prstGeom>
          <a:ln w="9525">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790" y="2420888"/>
            <a:ext cx="3638550" cy="1257300"/>
          </a:xfrm>
          <a:prstGeom prst="rect">
            <a:avLst/>
          </a:prstGeom>
          <a:ln>
            <a:solidFill>
              <a:schemeClr val="tx1"/>
            </a:solidFill>
          </a:ln>
        </p:spPr>
      </p:pic>
      <p:sp>
        <p:nvSpPr>
          <p:cNvPr id="4" name="TextBox 3"/>
          <p:cNvSpPr txBox="1"/>
          <p:nvPr/>
        </p:nvSpPr>
        <p:spPr>
          <a:xfrm>
            <a:off x="7015464" y="2629116"/>
            <a:ext cx="864096" cy="1015663"/>
          </a:xfrm>
          <a:prstGeom prst="rect">
            <a:avLst/>
          </a:prstGeom>
          <a:noFill/>
        </p:spPr>
        <p:txBody>
          <a:bodyPr wrap="square" rtlCol="0">
            <a:spAutoFit/>
          </a:bodyPr>
          <a:lstStyle/>
          <a:p>
            <a:r>
              <a:rPr lang="en-US" sz="6000" dirty="0"/>
              <a:t>&amp;</a:t>
            </a:r>
          </a:p>
        </p:txBody>
      </p:sp>
      <p:sp>
        <p:nvSpPr>
          <p:cNvPr id="5" name="TextBox 4"/>
          <p:cNvSpPr txBox="1"/>
          <p:nvPr/>
        </p:nvSpPr>
        <p:spPr>
          <a:xfrm>
            <a:off x="809952" y="5229200"/>
            <a:ext cx="2088232" cy="923330"/>
          </a:xfrm>
          <a:prstGeom prst="rect">
            <a:avLst/>
          </a:prstGeom>
          <a:noFill/>
        </p:spPr>
        <p:txBody>
          <a:bodyPr wrap="square" rtlCol="0">
            <a:spAutoFit/>
          </a:bodyPr>
          <a:lstStyle/>
          <a:p>
            <a:r>
              <a:rPr lang="en-US" dirty="0"/>
              <a:t>Visual Studio Code</a:t>
            </a:r>
          </a:p>
          <a:p>
            <a:r>
              <a:rPr lang="en-US" dirty="0"/>
              <a:t>Or</a:t>
            </a:r>
          </a:p>
          <a:p>
            <a:r>
              <a:rPr lang="en-US" dirty="0"/>
              <a:t>Visual Studio</a:t>
            </a:r>
          </a:p>
        </p:txBody>
      </p:sp>
      <p:sp>
        <p:nvSpPr>
          <p:cNvPr id="6" name="TextBox 5"/>
          <p:cNvSpPr txBox="1"/>
          <p:nvPr/>
        </p:nvSpPr>
        <p:spPr>
          <a:xfrm>
            <a:off x="5115064" y="5229200"/>
            <a:ext cx="2088232" cy="369332"/>
          </a:xfrm>
          <a:prstGeom prst="rect">
            <a:avLst/>
          </a:prstGeom>
          <a:noFill/>
        </p:spPr>
        <p:txBody>
          <a:bodyPr wrap="square" rtlCol="0">
            <a:spAutoFit/>
          </a:bodyPr>
          <a:lstStyle/>
          <a:p>
            <a:r>
              <a:rPr lang="en-US" dirty="0"/>
              <a:t>Workbench</a:t>
            </a:r>
          </a:p>
        </p:txBody>
      </p:sp>
      <p:sp>
        <p:nvSpPr>
          <p:cNvPr id="7" name="Título 2"/>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web part and Office 365</a:t>
            </a:r>
          </a:p>
        </p:txBody>
      </p:sp>
      <p:sp>
        <p:nvSpPr>
          <p:cNvPr id="8" name="TextBox 7"/>
          <p:cNvSpPr txBox="1"/>
          <p:nvPr/>
        </p:nvSpPr>
        <p:spPr>
          <a:xfrm>
            <a:off x="3825324" y="2627836"/>
            <a:ext cx="864096" cy="1015663"/>
          </a:xfrm>
          <a:prstGeom prst="rect">
            <a:avLst/>
          </a:prstGeom>
          <a:noFill/>
        </p:spPr>
        <p:txBody>
          <a:bodyPr wrap="square" rtlCol="0">
            <a:spAutoFit/>
          </a:bodyPr>
          <a:lstStyle/>
          <a:p>
            <a:r>
              <a:rPr lang="en-US" sz="6000" dirty="0"/>
              <a:t>&amp;</a:t>
            </a:r>
          </a:p>
        </p:txBody>
      </p:sp>
      <p:sp>
        <p:nvSpPr>
          <p:cNvPr id="9" name="TextBox 8"/>
          <p:cNvSpPr txBox="1"/>
          <p:nvPr/>
        </p:nvSpPr>
        <p:spPr>
          <a:xfrm flipH="1">
            <a:off x="4994485" y="3004156"/>
            <a:ext cx="1939154" cy="369332"/>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LOCAL HOST</a:t>
            </a:r>
          </a:p>
        </p:txBody>
      </p:sp>
      <p:sp>
        <p:nvSpPr>
          <p:cNvPr id="10" name="TextBox 9"/>
          <p:cNvSpPr txBox="1"/>
          <p:nvPr/>
        </p:nvSpPr>
        <p:spPr>
          <a:xfrm>
            <a:off x="9071044" y="5204868"/>
            <a:ext cx="2088232" cy="369332"/>
          </a:xfrm>
          <a:prstGeom prst="rect">
            <a:avLst/>
          </a:prstGeom>
          <a:noFill/>
        </p:spPr>
        <p:txBody>
          <a:bodyPr wrap="square" rtlCol="0">
            <a:spAutoFit/>
          </a:bodyPr>
          <a:lstStyle/>
          <a:p>
            <a:r>
              <a:rPr lang="en-US" dirty="0"/>
              <a:t>SharePoint</a:t>
            </a:r>
          </a:p>
        </p:txBody>
      </p:sp>
    </p:spTree>
    <p:extLst>
      <p:ext uri="{BB962C8B-B14F-4D97-AF65-F5344CB8AC3E}">
        <p14:creationId xmlns:p14="http://schemas.microsoft.com/office/powerpoint/2010/main" val="2225510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44" y="1988840"/>
            <a:ext cx="2926333" cy="2913313"/>
          </a:xfrm>
          <a:prstGeom prst="rect">
            <a:avLst/>
          </a:prstGeom>
          <a:ln w="9525">
            <a:solidFill>
              <a:schemeClr val="tx1"/>
            </a:solidFill>
          </a:ln>
        </p:spPr>
      </p:pic>
      <p:sp>
        <p:nvSpPr>
          <p:cNvPr id="3" name="TextBox 2"/>
          <p:cNvSpPr txBox="1"/>
          <p:nvPr/>
        </p:nvSpPr>
        <p:spPr>
          <a:xfrm>
            <a:off x="3359696" y="2701124"/>
            <a:ext cx="864096" cy="1015663"/>
          </a:xfrm>
          <a:prstGeom prst="rect">
            <a:avLst/>
          </a:prstGeom>
          <a:noFill/>
        </p:spPr>
        <p:txBody>
          <a:bodyPr wrap="square" rtlCol="0">
            <a:spAutoFit/>
          </a:bodyPr>
          <a:lstStyle/>
          <a:p>
            <a:r>
              <a:rPr lang="en-US" sz="6000" dirty="0"/>
              <a:t>&amp;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383" y="1386695"/>
            <a:ext cx="3031026" cy="3644520"/>
          </a:xfrm>
          <a:prstGeom prst="rect">
            <a:avLst/>
          </a:prstGeom>
          <a:ln>
            <a:solidFill>
              <a:schemeClr val="tx1"/>
            </a:solidFill>
          </a:ln>
        </p:spPr>
      </p:pic>
      <p:sp>
        <p:nvSpPr>
          <p:cNvPr id="6" name="TextBox 5"/>
          <p:cNvSpPr txBox="1"/>
          <p:nvPr/>
        </p:nvSpPr>
        <p:spPr>
          <a:xfrm>
            <a:off x="6240016" y="2708920"/>
            <a:ext cx="864096" cy="1015663"/>
          </a:xfrm>
          <a:prstGeom prst="rect">
            <a:avLst/>
          </a:prstGeom>
          <a:noFill/>
        </p:spPr>
        <p:txBody>
          <a:bodyPr wrap="square" rtlCol="0">
            <a:spAutoFit/>
          </a:bodyPr>
          <a:lstStyle/>
          <a:p>
            <a:r>
              <a:rPr lang="en-US" sz="6000" dirty="0"/>
              <a:t>&amp;</a:t>
            </a:r>
          </a:p>
        </p:txBody>
      </p:sp>
      <p:sp>
        <p:nvSpPr>
          <p:cNvPr id="7" name="Título 2"/>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web part and SharePoint </a:t>
            </a:r>
            <a:r>
              <a:rPr lang="en-US" dirty="0" err="1"/>
              <a:t>on-premise</a:t>
            </a:r>
            <a:endParaRPr lang="en-US" dirty="0"/>
          </a:p>
        </p:txBody>
      </p:sp>
      <p:sp>
        <p:nvSpPr>
          <p:cNvPr id="9" name="TextBox 8"/>
          <p:cNvSpPr txBox="1"/>
          <p:nvPr/>
        </p:nvSpPr>
        <p:spPr>
          <a:xfrm>
            <a:off x="809126" y="5219908"/>
            <a:ext cx="2088232" cy="369332"/>
          </a:xfrm>
          <a:prstGeom prst="rect">
            <a:avLst/>
          </a:prstGeom>
          <a:noFill/>
        </p:spPr>
        <p:txBody>
          <a:bodyPr wrap="square" rtlCol="0">
            <a:spAutoFit/>
          </a:bodyPr>
          <a:lstStyle/>
          <a:p>
            <a:r>
              <a:rPr lang="en-US" dirty="0"/>
              <a:t>Visual Studio Code</a:t>
            </a:r>
          </a:p>
        </p:txBody>
      </p:sp>
      <p:sp>
        <p:nvSpPr>
          <p:cNvPr id="10" name="TextBox 9"/>
          <p:cNvSpPr txBox="1"/>
          <p:nvPr/>
        </p:nvSpPr>
        <p:spPr>
          <a:xfrm>
            <a:off x="7059116" y="5219908"/>
            <a:ext cx="2088232" cy="369332"/>
          </a:xfrm>
          <a:prstGeom prst="rect">
            <a:avLst/>
          </a:prstGeom>
          <a:noFill/>
        </p:spPr>
        <p:txBody>
          <a:bodyPr wrap="square" rtlCol="0">
            <a:spAutoFit/>
          </a:bodyPr>
          <a:lstStyle/>
          <a:p>
            <a:r>
              <a:rPr lang="en-US" dirty="0"/>
              <a:t>SharePoint</a:t>
            </a:r>
          </a:p>
        </p:txBody>
      </p:sp>
      <p:cxnSp>
        <p:nvCxnSpPr>
          <p:cNvPr id="12" name="Straight Connector 11"/>
          <p:cNvCxnSpPr/>
          <p:nvPr/>
        </p:nvCxnSpPr>
        <p:spPr>
          <a:xfrm>
            <a:off x="8763200" y="1536807"/>
            <a:ext cx="3334068" cy="3365346"/>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542881" y="1536807"/>
            <a:ext cx="3621710" cy="3494408"/>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83832" y="4255916"/>
            <a:ext cx="2088232" cy="369332"/>
          </a:xfrm>
          <a:prstGeom prst="rect">
            <a:avLst/>
          </a:prstGeom>
          <a:noFill/>
        </p:spPr>
        <p:txBody>
          <a:bodyPr wrap="square" rtlCol="0">
            <a:spAutoFit/>
          </a:bodyPr>
          <a:lstStyle/>
          <a:p>
            <a:r>
              <a:rPr lang="en-US" dirty="0"/>
              <a:t>Workbench</a:t>
            </a:r>
          </a:p>
        </p:txBody>
      </p:sp>
      <p:sp>
        <p:nvSpPr>
          <p:cNvPr id="17" name="TextBox 16"/>
          <p:cNvSpPr txBox="1"/>
          <p:nvPr/>
        </p:nvSpPr>
        <p:spPr>
          <a:xfrm flipH="1">
            <a:off x="4438563" y="3049246"/>
            <a:ext cx="1939154" cy="369332"/>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LOCAL HOST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684" y="2493229"/>
            <a:ext cx="1543050" cy="1543050"/>
          </a:xfrm>
          <a:prstGeom prst="rect">
            <a:avLst/>
          </a:prstGeom>
          <a:ln>
            <a:solidFill>
              <a:schemeClr val="tx1"/>
            </a:solidFill>
          </a:ln>
        </p:spPr>
      </p:pic>
    </p:spTree>
    <p:extLst>
      <p:ext uri="{BB962C8B-B14F-4D97-AF65-F5344CB8AC3E}">
        <p14:creationId xmlns:p14="http://schemas.microsoft.com/office/powerpoint/2010/main" val="17768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flipH="1">
            <a:off x="6842368" y="2187298"/>
            <a:ext cx="4629893" cy="2369880"/>
          </a:xfrm>
          <a:prstGeom prst="rect">
            <a:avLst/>
          </a:prstGeom>
          <a:noFill/>
        </p:spPr>
        <p:txBody>
          <a:bodyPr wrap="square" rtlCol="0">
            <a:spAutoFit/>
          </a:bodyPr>
          <a:lstStyle/>
          <a:p>
            <a:r>
              <a:rPr lang="en-US" sz="2800" dirty="0"/>
              <a:t>Corporate App Catalog</a:t>
            </a:r>
          </a:p>
          <a:p>
            <a:endParaRPr lang="en-US" sz="2800" dirty="0"/>
          </a:p>
          <a:p>
            <a:endParaRPr lang="en-US" dirty="0"/>
          </a:p>
          <a:p>
            <a:endParaRPr lang="en-US" dirty="0"/>
          </a:p>
          <a:p>
            <a:endParaRPr lang="en-US" sz="2800" dirty="0"/>
          </a:p>
          <a:p>
            <a:r>
              <a:rPr lang="en-US" sz="2800" dirty="0"/>
              <a:t>TBD - SharePoint App Store</a:t>
            </a:r>
          </a:p>
        </p:txBody>
      </p:sp>
      <p:sp>
        <p:nvSpPr>
          <p:cNvPr id="4" name="Right Arrow 3"/>
          <p:cNvSpPr/>
          <p:nvPr/>
        </p:nvSpPr>
        <p:spPr>
          <a:xfrm>
            <a:off x="4943872" y="2132856"/>
            <a:ext cx="1440160" cy="8640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943872" y="3933056"/>
            <a:ext cx="1440160" cy="8640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9248" y="3110628"/>
            <a:ext cx="3679905" cy="523220"/>
          </a:xfrm>
          <a:prstGeom prst="rect">
            <a:avLst/>
          </a:prstGeom>
          <a:noFill/>
        </p:spPr>
        <p:txBody>
          <a:bodyPr wrap="square" rtlCol="0">
            <a:spAutoFit/>
          </a:bodyPr>
          <a:lstStyle/>
          <a:p>
            <a:r>
              <a:rPr lang="en-US" sz="2800" dirty="0"/>
              <a:t>SharePoint web part</a:t>
            </a:r>
          </a:p>
        </p:txBody>
      </p:sp>
      <p:sp>
        <p:nvSpPr>
          <p:cNvPr id="7" name="Título 2"/>
          <p:cNvSpPr txBox="1">
            <a:spLocks/>
          </p:cNvSpPr>
          <p:nvPr/>
        </p:nvSpPr>
        <p:spPr>
          <a:xfrm>
            <a:off x="519248" y="232831"/>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web part, Deployment</a:t>
            </a:r>
          </a:p>
        </p:txBody>
      </p:sp>
    </p:spTree>
    <p:extLst>
      <p:ext uri="{BB962C8B-B14F-4D97-AF65-F5344CB8AC3E}">
        <p14:creationId xmlns:p14="http://schemas.microsoft.com/office/powerpoint/2010/main" val="47422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83351" y="4464559"/>
            <a:ext cx="2694210" cy="1621788"/>
          </a:xfrm>
          <a:prstGeom prst="rect">
            <a:avLst/>
          </a:prstGeom>
        </p:spPr>
      </p:pic>
      <p:pic>
        <p:nvPicPr>
          <p:cNvPr id="3" name="Picture 2"/>
          <p:cNvPicPr>
            <a:picLocks noChangeAspect="1"/>
          </p:cNvPicPr>
          <p:nvPr/>
        </p:nvPicPr>
        <p:blipFill>
          <a:blip r:embed="rId3"/>
          <a:stretch>
            <a:fillRect/>
          </a:stretch>
        </p:blipFill>
        <p:spPr>
          <a:xfrm rot="16200000">
            <a:off x="9787236" y="5696637"/>
            <a:ext cx="516439" cy="696438"/>
          </a:xfrm>
          <a:prstGeom prst="rect">
            <a:avLst/>
          </a:prstGeom>
        </p:spPr>
      </p:pic>
      <p:sp>
        <p:nvSpPr>
          <p:cNvPr id="7" name="TextBox 6"/>
          <p:cNvSpPr txBox="1"/>
          <p:nvPr/>
        </p:nvSpPr>
        <p:spPr>
          <a:xfrm flipH="1">
            <a:off x="9582818" y="5887064"/>
            <a:ext cx="1235490" cy="369332"/>
          </a:xfrm>
          <a:prstGeom prst="rect">
            <a:avLst/>
          </a:prstGeom>
          <a:noFill/>
        </p:spPr>
        <p:txBody>
          <a:bodyPr wrap="square" rtlCol="0">
            <a:spAutoFit/>
          </a:bodyPr>
          <a:lstStyle/>
          <a:p>
            <a:r>
              <a:rPr lang="da-DK" dirty="0"/>
              <a:t>Bundle</a:t>
            </a:r>
            <a:endParaRPr lang="en-US" dirty="0"/>
          </a:p>
        </p:txBody>
      </p:sp>
      <p:pic>
        <p:nvPicPr>
          <p:cNvPr id="8" name="Picture 7"/>
          <p:cNvPicPr>
            <a:picLocks noChangeAspect="1"/>
          </p:cNvPicPr>
          <p:nvPr/>
        </p:nvPicPr>
        <p:blipFill>
          <a:blip r:embed="rId4"/>
          <a:stretch>
            <a:fillRect/>
          </a:stretch>
        </p:blipFill>
        <p:spPr>
          <a:xfrm>
            <a:off x="3633221" y="4766856"/>
            <a:ext cx="499112" cy="499112"/>
          </a:xfrm>
          <a:prstGeom prst="rect">
            <a:avLst/>
          </a:prstGeom>
        </p:spPr>
      </p:pic>
      <p:pic>
        <p:nvPicPr>
          <p:cNvPr id="9" name="Picture 8"/>
          <p:cNvPicPr>
            <a:picLocks noChangeAspect="1"/>
          </p:cNvPicPr>
          <p:nvPr/>
        </p:nvPicPr>
        <p:blipFill>
          <a:blip r:embed="rId5"/>
          <a:stretch>
            <a:fillRect/>
          </a:stretch>
        </p:blipFill>
        <p:spPr>
          <a:xfrm>
            <a:off x="1767445" y="2029122"/>
            <a:ext cx="1983033" cy="1031177"/>
          </a:xfrm>
          <a:prstGeom prst="rect">
            <a:avLst/>
          </a:prstGeom>
        </p:spPr>
      </p:pic>
      <p:pic>
        <p:nvPicPr>
          <p:cNvPr id="10" name="Picture 9"/>
          <p:cNvPicPr>
            <a:picLocks noChangeAspect="1"/>
          </p:cNvPicPr>
          <p:nvPr/>
        </p:nvPicPr>
        <p:blipFill>
          <a:blip r:embed="rId4"/>
          <a:stretch>
            <a:fillRect/>
          </a:stretch>
        </p:blipFill>
        <p:spPr>
          <a:xfrm>
            <a:off x="7602733" y="2785647"/>
            <a:ext cx="1207213" cy="1207213"/>
          </a:xfrm>
          <a:prstGeom prst="rect">
            <a:avLst/>
          </a:prstGeom>
        </p:spPr>
      </p:pic>
      <p:pic>
        <p:nvPicPr>
          <p:cNvPr id="11" name="Picture 10"/>
          <p:cNvPicPr>
            <a:picLocks noChangeAspect="1"/>
          </p:cNvPicPr>
          <p:nvPr/>
        </p:nvPicPr>
        <p:blipFill>
          <a:blip r:embed="rId4"/>
          <a:stretch>
            <a:fillRect/>
          </a:stretch>
        </p:blipFill>
        <p:spPr>
          <a:xfrm>
            <a:off x="2854260" y="2740322"/>
            <a:ext cx="1157417" cy="1157417"/>
          </a:xfrm>
          <a:prstGeom prst="rect">
            <a:avLst/>
          </a:prstGeom>
        </p:spPr>
      </p:pic>
      <p:pic>
        <p:nvPicPr>
          <p:cNvPr id="12" name="Picture 11"/>
          <p:cNvPicPr>
            <a:picLocks noChangeAspect="1"/>
          </p:cNvPicPr>
          <p:nvPr/>
        </p:nvPicPr>
        <p:blipFill>
          <a:blip r:embed="rId6"/>
          <a:stretch>
            <a:fillRect/>
          </a:stretch>
        </p:blipFill>
        <p:spPr>
          <a:xfrm>
            <a:off x="4731774" y="1298596"/>
            <a:ext cx="1797364" cy="1721777"/>
          </a:xfrm>
          <a:prstGeom prst="rect">
            <a:avLst/>
          </a:prstGeom>
        </p:spPr>
      </p:pic>
      <p:cxnSp>
        <p:nvCxnSpPr>
          <p:cNvPr id="13" name="Elbow Connector 12"/>
          <p:cNvCxnSpPr/>
          <p:nvPr/>
        </p:nvCxnSpPr>
        <p:spPr>
          <a:xfrm rot="5400000">
            <a:off x="4612694" y="3325768"/>
            <a:ext cx="1608099" cy="42742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4" name="Elbow Connector 13"/>
          <p:cNvCxnSpPr/>
          <p:nvPr/>
        </p:nvCxnSpPr>
        <p:spPr>
          <a:xfrm rot="10800000" flipV="1">
            <a:off x="6702401" y="3845241"/>
            <a:ext cx="900333" cy="49078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 name="Elbow Connector 14"/>
          <p:cNvCxnSpPr/>
          <p:nvPr/>
        </p:nvCxnSpPr>
        <p:spPr>
          <a:xfrm>
            <a:off x="3750478" y="2495811"/>
            <a:ext cx="714363" cy="1862403"/>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4434374" y="4351594"/>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72745" y="4346703"/>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59250" y="4317364"/>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ítulo 1"/>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da-DK" dirty="0"/>
              <a:t>SharePoint Web Part .spapp package</a:t>
            </a:r>
          </a:p>
        </p:txBody>
      </p:sp>
      <p:sp>
        <p:nvSpPr>
          <p:cNvPr id="20" name="TextBox 19"/>
          <p:cNvSpPr txBox="1"/>
          <p:nvPr/>
        </p:nvSpPr>
        <p:spPr>
          <a:xfrm flipH="1">
            <a:off x="9281927" y="1721471"/>
            <a:ext cx="2504498" cy="1569660"/>
          </a:xfrm>
          <a:prstGeom prst="rect">
            <a:avLst/>
          </a:prstGeom>
          <a:noFill/>
        </p:spPr>
        <p:txBody>
          <a:bodyPr wrap="square" lIns="0" tIns="0" rIns="0" bIns="0" rtlCol="0">
            <a:spAutoFit/>
          </a:bodyPr>
          <a:lstStyle/>
          <a:p>
            <a:r>
              <a:rPr lang="da-DK" sz="5400" spc="-70" dirty="0">
                <a:gradFill>
                  <a:gsLst>
                    <a:gs pos="2917">
                      <a:schemeClr val="bg2"/>
                    </a:gs>
                    <a:gs pos="95000">
                      <a:schemeClr val="bg2"/>
                    </a:gs>
                  </a:gsLst>
                  <a:lin ang="5400000" scaled="0"/>
                </a:gradFill>
              </a:rPr>
              <a:t>.spapp</a:t>
            </a:r>
          </a:p>
          <a:p>
            <a:r>
              <a:rPr lang="da-DK" sz="2400" spc="-70" dirty="0">
                <a:gradFill>
                  <a:gsLst>
                    <a:gs pos="2917">
                      <a:schemeClr val="bg2"/>
                    </a:gs>
                    <a:gs pos="95000">
                      <a:schemeClr val="bg2"/>
                    </a:gs>
                  </a:gsLst>
                  <a:lin ang="5400000" scaled="0"/>
                </a:gradFill>
              </a:rPr>
              <a:t>.xml</a:t>
            </a:r>
          </a:p>
          <a:p>
            <a:endParaRPr lang="en-US" sz="2400" spc="-70" dirty="0">
              <a:gradFill>
                <a:gsLst>
                  <a:gs pos="2917">
                    <a:schemeClr val="bg2"/>
                  </a:gs>
                  <a:gs pos="95000">
                    <a:schemeClr val="bg2"/>
                  </a:gs>
                </a:gsLst>
                <a:lin ang="5400000" scaled="0"/>
              </a:gradFill>
            </a:endParaRPr>
          </a:p>
        </p:txBody>
      </p:sp>
      <p:sp>
        <p:nvSpPr>
          <p:cNvPr id="4" name="TextBox 3"/>
          <p:cNvSpPr txBox="1"/>
          <p:nvPr/>
        </p:nvSpPr>
        <p:spPr>
          <a:xfrm>
            <a:off x="759391" y="3343741"/>
            <a:ext cx="1551462" cy="1107996"/>
          </a:xfrm>
          <a:prstGeom prst="rect">
            <a:avLst/>
          </a:prstGeom>
          <a:noFill/>
        </p:spPr>
        <p:txBody>
          <a:bodyPr wrap="square" lIns="0" tIns="0" rIns="0" bIns="0" rtlCol="0">
            <a:spAutoFit/>
          </a:bodyPr>
          <a:lstStyle/>
          <a:p>
            <a:r>
              <a:rPr lang="en-US" sz="2400" spc="-70" dirty="0">
                <a:gradFill>
                  <a:gsLst>
                    <a:gs pos="2917">
                      <a:schemeClr val="bg2"/>
                    </a:gs>
                    <a:gs pos="95000">
                      <a:schemeClr val="bg2"/>
                    </a:gs>
                  </a:gsLst>
                  <a:lin ang="5400000" scaled="0"/>
                </a:gradFill>
              </a:rPr>
              <a:t>.</a:t>
            </a:r>
            <a:r>
              <a:rPr lang="en-US" sz="2400" spc="-70" dirty="0" err="1">
                <a:gradFill>
                  <a:gsLst>
                    <a:gs pos="2917">
                      <a:schemeClr val="bg2"/>
                    </a:gs>
                    <a:gs pos="95000">
                      <a:schemeClr val="bg2"/>
                    </a:gs>
                  </a:gsLst>
                  <a:lin ang="5400000" scaled="0"/>
                </a:gradFill>
              </a:rPr>
              <a:t>js</a:t>
            </a:r>
            <a:endParaRPr lang="en-US" sz="2400" spc="-70" dirty="0">
              <a:gradFill>
                <a:gsLst>
                  <a:gs pos="2917">
                    <a:schemeClr val="bg2"/>
                  </a:gs>
                  <a:gs pos="95000">
                    <a:schemeClr val="bg2"/>
                  </a:gs>
                </a:gsLst>
                <a:lin ang="5400000" scaled="0"/>
              </a:gradFill>
            </a:endParaRPr>
          </a:p>
          <a:p>
            <a:r>
              <a:rPr lang="en-US" sz="2400" spc="-70" dirty="0">
                <a:gradFill>
                  <a:gsLst>
                    <a:gs pos="2917">
                      <a:schemeClr val="bg2"/>
                    </a:gs>
                    <a:gs pos="95000">
                      <a:schemeClr val="bg2"/>
                    </a:gs>
                  </a:gsLst>
                  <a:lin ang="5400000" scaled="0"/>
                </a:gradFill>
              </a:rPr>
              <a:t>.</a:t>
            </a:r>
            <a:r>
              <a:rPr lang="en-US" sz="2400" spc="-70" dirty="0" err="1">
                <a:gradFill>
                  <a:gsLst>
                    <a:gs pos="2917">
                      <a:schemeClr val="bg2"/>
                    </a:gs>
                    <a:gs pos="95000">
                      <a:schemeClr val="bg2"/>
                    </a:gs>
                  </a:gsLst>
                  <a:lin ang="5400000" scaled="0"/>
                </a:gradFill>
              </a:rPr>
              <a:t>css</a:t>
            </a:r>
            <a:endParaRPr lang="en-US" sz="2400" spc="-70" dirty="0">
              <a:gradFill>
                <a:gsLst>
                  <a:gs pos="2917">
                    <a:schemeClr val="bg2"/>
                  </a:gs>
                  <a:gs pos="95000">
                    <a:schemeClr val="bg2"/>
                  </a:gs>
                </a:gsLst>
                <a:lin ang="5400000" scaled="0"/>
              </a:gradFill>
            </a:endParaRPr>
          </a:p>
          <a:p>
            <a:r>
              <a:rPr lang="en-US" sz="2400" spc="-70" dirty="0">
                <a:gradFill>
                  <a:gsLst>
                    <a:gs pos="2917">
                      <a:schemeClr val="bg2"/>
                    </a:gs>
                    <a:gs pos="95000">
                      <a:schemeClr val="bg2"/>
                    </a:gs>
                  </a:gsLst>
                  <a:lin ang="5400000" scaled="0"/>
                </a:gradFill>
              </a:rPr>
              <a:t>images</a:t>
            </a:r>
          </a:p>
        </p:txBody>
      </p:sp>
    </p:spTree>
    <p:extLst>
      <p:ext uri="{BB962C8B-B14F-4D97-AF65-F5344CB8AC3E}">
        <p14:creationId xmlns:p14="http://schemas.microsoft.com/office/powerpoint/2010/main" val="1338492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4969" y="1656397"/>
            <a:ext cx="5562823" cy="1950403"/>
          </a:xfrm>
          <a:prstGeom prst="rect">
            <a:avLst/>
          </a:prstGeom>
          <a:ln>
            <a:solidFill>
              <a:schemeClr val="tx1"/>
            </a:solidFill>
          </a:ln>
          <a:effectLst>
            <a:reflection blurRad="6350" stA="50000" endA="300" endPos="55500" dist="50800" dir="5400000" sy="-100000" algn="bl" rotWithShape="0"/>
          </a:effectLst>
        </p:spPr>
      </p:pic>
      <p:sp>
        <p:nvSpPr>
          <p:cNvPr id="3" name="Título 2"/>
          <p:cNvSpPr txBox="1">
            <a:spLocks/>
          </p:cNvSpPr>
          <p:nvPr/>
        </p:nvSpPr>
        <p:spPr>
          <a:xfrm>
            <a:off x="519248" y="232831"/>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web part .</a:t>
            </a:r>
            <a:r>
              <a:rPr lang="en-US" dirty="0" err="1"/>
              <a:t>spapp</a:t>
            </a:r>
            <a:endParaRPr lang="en-US" dirty="0"/>
          </a:p>
        </p:txBody>
      </p:sp>
      <p:sp>
        <p:nvSpPr>
          <p:cNvPr id="4" name="TextBox 3"/>
          <p:cNvSpPr txBox="1"/>
          <p:nvPr/>
        </p:nvSpPr>
        <p:spPr>
          <a:xfrm flipH="1">
            <a:off x="664969" y="5637475"/>
            <a:ext cx="4979506"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No .wsp, no .js, no .css, no images</a:t>
            </a:r>
            <a:endParaRPr lang="en-US" sz="2400" spc="-70" dirty="0">
              <a:gradFill>
                <a:gsLst>
                  <a:gs pos="2917">
                    <a:schemeClr val="bg2"/>
                  </a:gs>
                  <a:gs pos="95000">
                    <a:schemeClr val="bg2"/>
                  </a:gs>
                </a:gsLst>
                <a:lin ang="5400000" scaled="0"/>
              </a:gradFill>
            </a:endParaRPr>
          </a:p>
        </p:txBody>
      </p:sp>
      <p:pic>
        <p:nvPicPr>
          <p:cNvPr id="5" name="Picture 4"/>
          <p:cNvPicPr>
            <a:picLocks noChangeAspect="1"/>
          </p:cNvPicPr>
          <p:nvPr/>
        </p:nvPicPr>
        <p:blipFill>
          <a:blip r:embed="rId3"/>
          <a:stretch>
            <a:fillRect/>
          </a:stretch>
        </p:blipFill>
        <p:spPr>
          <a:xfrm>
            <a:off x="6551838" y="1264784"/>
            <a:ext cx="5127260" cy="3278187"/>
          </a:xfrm>
          <a:prstGeom prst="rect">
            <a:avLst/>
          </a:prstGeom>
        </p:spPr>
      </p:pic>
    </p:spTree>
    <p:extLst>
      <p:ext uri="{BB962C8B-B14F-4D97-AF65-F5344CB8AC3E}">
        <p14:creationId xmlns:p14="http://schemas.microsoft.com/office/powerpoint/2010/main" val="3274479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Sonja Madsen</a:t>
            </a:r>
          </a:p>
        </p:txBody>
      </p:sp>
      <p:sp>
        <p:nvSpPr>
          <p:cNvPr id="3" name="Marcador de texto 2"/>
          <p:cNvSpPr>
            <a:spLocks noGrp="1"/>
          </p:cNvSpPr>
          <p:nvPr>
            <p:ph type="body" sz="quarter" idx="12"/>
          </p:nvPr>
        </p:nvSpPr>
        <p:spPr/>
        <p:txBody>
          <a:bodyPr/>
          <a:lstStyle/>
          <a:p>
            <a:r>
              <a:rPr lang="en-US" dirty="0"/>
              <a:t>Owner</a:t>
            </a:r>
          </a:p>
        </p:txBody>
      </p:sp>
      <p:sp>
        <p:nvSpPr>
          <p:cNvPr id="4" name="Marcador de texto 3"/>
          <p:cNvSpPr>
            <a:spLocks noGrp="1"/>
          </p:cNvSpPr>
          <p:nvPr>
            <p:ph type="body" sz="quarter" idx="13"/>
          </p:nvPr>
        </p:nvSpPr>
        <p:spPr/>
        <p:txBody>
          <a:bodyPr/>
          <a:lstStyle/>
          <a:p>
            <a:r>
              <a:rPr lang="en-US" dirty="0"/>
              <a:t>SONJASAPPS</a:t>
            </a:r>
          </a:p>
        </p:txBody>
      </p:sp>
      <p:sp>
        <p:nvSpPr>
          <p:cNvPr id="5" name="Marcador de texto 4"/>
          <p:cNvSpPr>
            <a:spLocks noGrp="1"/>
          </p:cNvSpPr>
          <p:nvPr>
            <p:ph type="body" sz="quarter" idx="14"/>
          </p:nvPr>
        </p:nvSpPr>
        <p:spPr/>
        <p:txBody>
          <a:bodyPr/>
          <a:lstStyle/>
          <a:p>
            <a:r>
              <a:rPr lang="en-US" dirty="0"/>
              <a:t>s</a:t>
            </a:r>
            <a:r>
              <a:rPr lang="en-US"/>
              <a:t>p2013.blogspot.com</a:t>
            </a:r>
            <a:endParaRPr lang="en-US" dirty="0"/>
          </a:p>
        </p:txBody>
      </p:sp>
      <p:sp>
        <p:nvSpPr>
          <p:cNvPr id="6" name="Marcador de texto 5"/>
          <p:cNvSpPr>
            <a:spLocks noGrp="1"/>
          </p:cNvSpPr>
          <p:nvPr>
            <p:ph type="body" sz="quarter" idx="15"/>
          </p:nvPr>
        </p:nvSpPr>
        <p:spPr/>
        <p:txBody>
          <a:bodyPr/>
          <a:lstStyle/>
          <a:p>
            <a:r>
              <a:rPr lang="en-US" dirty="0"/>
              <a:t>@</a:t>
            </a:r>
            <a:r>
              <a:rPr lang="en-US" dirty="0" err="1"/>
              <a:t>sonjamadsen</a:t>
            </a:r>
            <a:endParaRPr lang="en-US" dirty="0"/>
          </a:p>
        </p:txBody>
      </p:sp>
      <p:pic>
        <p:nvPicPr>
          <p:cNvPr id="9" name="Picture Placeholder 8"/>
          <p:cNvPicPr>
            <a:picLocks noGrp="1" noChangeAspect="1"/>
          </p:cNvPicPr>
          <p:nvPr>
            <p:ph type="pic" sz="quarter" idx="16"/>
          </p:nvPr>
        </p:nvPicPr>
        <p:blipFill>
          <a:blip r:embed="rId2"/>
          <a:srcRect l="16712" r="16712"/>
          <a:stretch>
            <a:fillRect/>
          </a:stretch>
        </p:blipFill>
        <p:spPr/>
      </p:pic>
      <p:sp>
        <p:nvSpPr>
          <p:cNvPr id="8" name="Marcador de texto 7"/>
          <p:cNvSpPr>
            <a:spLocks noGrp="1"/>
          </p:cNvSpPr>
          <p:nvPr>
            <p:ph type="body" sz="quarter" idx="17"/>
          </p:nvPr>
        </p:nvSpPr>
        <p:spPr/>
        <p:txBody>
          <a:bodyPr/>
          <a:lstStyle/>
          <a:p>
            <a:r>
              <a:rPr lang="en-US" dirty="0"/>
              <a:t>SharePoint MVP, Best International Developer</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Development</a:t>
            </a:r>
            <a:endParaRPr lang="en-US" dirty="0"/>
          </a:p>
        </p:txBody>
      </p:sp>
      <p:sp>
        <p:nvSpPr>
          <p:cNvPr id="3" name="Text Placeholder 2"/>
          <p:cNvSpPr>
            <a:spLocks noGrp="1"/>
          </p:cNvSpPr>
          <p:nvPr>
            <p:ph type="body" sz="quarter" idx="10"/>
          </p:nvPr>
        </p:nvSpPr>
        <p:spPr/>
        <p:txBody>
          <a:bodyPr/>
          <a:lstStyle/>
          <a:p>
            <a:r>
              <a:rPr lang="da-DK" dirty="0"/>
              <a:t>Visual Studio Code</a:t>
            </a:r>
          </a:p>
          <a:p>
            <a:r>
              <a:rPr lang="da-DK" dirty="0"/>
              <a:t>TypeScript</a:t>
            </a:r>
          </a:p>
          <a:p>
            <a:r>
              <a:rPr lang="da-DK" dirty="0"/>
              <a:t>React is a suggested framework</a:t>
            </a:r>
          </a:p>
          <a:p>
            <a:r>
              <a:rPr lang="da-DK" dirty="0"/>
              <a:t>Office UI Fabric</a:t>
            </a:r>
          </a:p>
        </p:txBody>
      </p:sp>
    </p:spTree>
    <p:extLst>
      <p:ext uri="{BB962C8B-B14F-4D97-AF65-F5344CB8AC3E}">
        <p14:creationId xmlns:p14="http://schemas.microsoft.com/office/powerpoint/2010/main" val="180072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Part</a:t>
            </a:r>
          </a:p>
        </p:txBody>
      </p:sp>
      <p:sp>
        <p:nvSpPr>
          <p:cNvPr id="4" name="Rectangle 3"/>
          <p:cNvSpPr/>
          <p:nvPr/>
        </p:nvSpPr>
        <p:spPr bwMode="auto">
          <a:xfrm>
            <a:off x="1417472" y="1976210"/>
            <a:ext cx="6207829" cy="3637411"/>
          </a:xfrm>
          <a:prstGeom prst="rect">
            <a:avLst/>
          </a:prstGeom>
          <a:solidFill>
            <a:schemeClr val="bg1"/>
          </a:solidFill>
          <a:ln>
            <a:solidFill>
              <a:schemeClr val="tx1">
                <a:lumMod val="60000"/>
                <a:lumOff val="4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flipH="1">
            <a:off x="1524662" y="1504910"/>
            <a:ext cx="1667821"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Main page </a:t>
            </a:r>
            <a:endParaRPr lang="en-US" sz="2400" spc="-70" dirty="0">
              <a:gradFill>
                <a:gsLst>
                  <a:gs pos="2917">
                    <a:schemeClr val="bg2"/>
                  </a:gs>
                  <a:gs pos="95000">
                    <a:schemeClr val="bg2"/>
                  </a:gs>
                </a:gsLst>
                <a:lin ang="5400000" scaled="0"/>
              </a:gradFill>
            </a:endParaRPr>
          </a:p>
        </p:txBody>
      </p:sp>
      <p:sp>
        <p:nvSpPr>
          <p:cNvPr id="6" name="Rectangle 5"/>
          <p:cNvSpPr/>
          <p:nvPr/>
        </p:nvSpPr>
        <p:spPr bwMode="auto">
          <a:xfrm>
            <a:off x="1526651" y="2242267"/>
            <a:ext cx="3085106" cy="1775228"/>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591" y="2242267"/>
            <a:ext cx="2662842" cy="1775228"/>
          </a:xfrm>
          <a:prstGeom prst="rect">
            <a:avLst/>
          </a:prstGeom>
          <a:ln>
            <a:solidFill>
              <a:schemeClr val="tx1"/>
            </a:solidFill>
          </a:ln>
        </p:spPr>
      </p:pic>
      <p:sp>
        <p:nvSpPr>
          <p:cNvPr id="8" name="Rectangle 7"/>
          <p:cNvSpPr/>
          <p:nvPr/>
        </p:nvSpPr>
        <p:spPr bwMode="auto">
          <a:xfrm>
            <a:off x="1526651" y="4174438"/>
            <a:ext cx="3085106" cy="938254"/>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802591" y="4174438"/>
            <a:ext cx="2662842" cy="938254"/>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2312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0371" y="911431"/>
            <a:ext cx="10443855" cy="5985017"/>
          </a:xfrm>
          <a:prstGeom prst="rect">
            <a:avLst/>
          </a:prstGeom>
        </p:spPr>
      </p:pic>
      <p:sp>
        <p:nvSpPr>
          <p:cNvPr id="5" name="TextBox 4"/>
          <p:cNvSpPr txBox="1"/>
          <p:nvPr/>
        </p:nvSpPr>
        <p:spPr>
          <a:xfrm flipH="1">
            <a:off x="7279149" y="5912156"/>
            <a:ext cx="2636008" cy="830997"/>
          </a:xfrm>
          <a:prstGeom prst="rect">
            <a:avLst/>
          </a:prstGeom>
          <a:noFill/>
        </p:spPr>
        <p:txBody>
          <a:bodyPr wrap="square" lIns="0" tIns="0" rIns="0" bIns="0" rtlCol="0">
            <a:spAutoFit/>
          </a:bodyPr>
          <a:lstStyle/>
          <a:p>
            <a:r>
              <a:rPr lang="da-DK" sz="5400" spc="-70" dirty="0">
                <a:solidFill>
                  <a:schemeClr val="bg1"/>
                </a:solidFill>
              </a:rPr>
              <a:t>DEMO</a:t>
            </a:r>
            <a:endParaRPr lang="en-US" sz="5400" spc="-70" dirty="0">
              <a:solidFill>
                <a:schemeClr val="bg1"/>
              </a:solidFill>
            </a:endParaRPr>
          </a:p>
        </p:txBody>
      </p:sp>
      <p:pic>
        <p:nvPicPr>
          <p:cNvPr id="12" name="Picture 11"/>
          <p:cNvPicPr>
            <a:picLocks noChangeAspect="1"/>
          </p:cNvPicPr>
          <p:nvPr/>
        </p:nvPicPr>
        <p:blipFill>
          <a:blip r:embed="rId4"/>
          <a:stretch>
            <a:fillRect/>
          </a:stretch>
        </p:blipFill>
        <p:spPr>
          <a:xfrm>
            <a:off x="5747657" y="5127180"/>
            <a:ext cx="1207213" cy="1207213"/>
          </a:xfrm>
          <a:prstGeom prst="rect">
            <a:avLst/>
          </a:prstGeom>
          <a:effectLst>
            <a:outerShdw blurRad="76200" dir="18900000" sy="23000" kx="-1200000" algn="bl" rotWithShape="0">
              <a:prstClr val="black">
                <a:alpha val="20000"/>
              </a:prstClr>
            </a:outerShdw>
          </a:effectLst>
        </p:spPr>
      </p:pic>
      <p:pic>
        <p:nvPicPr>
          <p:cNvPr id="14" name="Picture 13"/>
          <p:cNvPicPr>
            <a:picLocks noChangeAspect="1"/>
          </p:cNvPicPr>
          <p:nvPr/>
        </p:nvPicPr>
        <p:blipFill>
          <a:blip r:embed="rId4"/>
          <a:stretch>
            <a:fillRect/>
          </a:stretch>
        </p:blipFill>
        <p:spPr>
          <a:xfrm>
            <a:off x="5225841" y="2100195"/>
            <a:ext cx="1431045" cy="1431045"/>
          </a:xfrm>
          <a:prstGeom prst="rect">
            <a:avLst/>
          </a:prstGeom>
        </p:spPr>
      </p:pic>
      <p:sp>
        <p:nvSpPr>
          <p:cNvPr id="15" name="TextBox 14"/>
          <p:cNvSpPr txBox="1"/>
          <p:nvPr/>
        </p:nvSpPr>
        <p:spPr>
          <a:xfrm flipH="1">
            <a:off x="3380022" y="-257197"/>
            <a:ext cx="6347397" cy="2954655"/>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r>
              <a:rPr lang="da-DK" sz="9600" spc="-70" dirty="0">
                <a:solidFill>
                  <a:schemeClr val="accent3">
                    <a:lumMod val="60000"/>
                    <a:lumOff val="40000"/>
                  </a:schemeClr>
                </a:solidFill>
              </a:rPr>
              <a:t>SharePoint Framework</a:t>
            </a:r>
            <a:endParaRPr lang="en-US" sz="9600" spc="-70" dirty="0">
              <a:solidFill>
                <a:schemeClr val="accent3">
                  <a:lumMod val="60000"/>
                  <a:lumOff val="40000"/>
                </a:schemeClr>
              </a:solidFill>
            </a:endParaRPr>
          </a:p>
        </p:txBody>
      </p:sp>
      <p:pic>
        <p:nvPicPr>
          <p:cNvPr id="16" name="Picture 15"/>
          <p:cNvPicPr>
            <a:picLocks noChangeAspect="1"/>
          </p:cNvPicPr>
          <p:nvPr/>
        </p:nvPicPr>
        <p:blipFill>
          <a:blip r:embed="rId4"/>
          <a:stretch>
            <a:fillRect/>
          </a:stretch>
        </p:blipFill>
        <p:spPr>
          <a:xfrm>
            <a:off x="10659734" y="3037117"/>
            <a:ext cx="976084" cy="976084"/>
          </a:xfrm>
          <a:prstGeom prst="rect">
            <a:avLst/>
          </a:prstGeom>
          <a:effectLst>
            <a:outerShdw blurRad="76200" dir="18900000" sy="23000" kx="-1200000" algn="bl" rotWithShape="0">
              <a:prstClr val="black">
                <a:alpha val="20000"/>
              </a:prstClr>
            </a:outerShdw>
          </a:effectLst>
        </p:spPr>
      </p:pic>
      <p:pic>
        <p:nvPicPr>
          <p:cNvPr id="17" name="Picture 16"/>
          <p:cNvPicPr>
            <a:picLocks noChangeAspect="1"/>
          </p:cNvPicPr>
          <p:nvPr/>
        </p:nvPicPr>
        <p:blipFill>
          <a:blip r:embed="rId4"/>
          <a:stretch>
            <a:fillRect/>
          </a:stretch>
        </p:blipFill>
        <p:spPr>
          <a:xfrm>
            <a:off x="1016268" y="2942890"/>
            <a:ext cx="1070311" cy="1070311"/>
          </a:xfrm>
          <a:prstGeom prst="rect">
            <a:avLst/>
          </a:prstGeom>
          <a:effectLst>
            <a:outerShdw blurRad="76200" dir="18900000" sy="23000" kx="-1200000" algn="bl" rotWithShape="0">
              <a:prstClr val="black">
                <a:alpha val="20000"/>
              </a:prstClr>
            </a:outerShdw>
          </a:effectLst>
        </p:spPr>
      </p:pic>
      <p:sp>
        <p:nvSpPr>
          <p:cNvPr id="20" name="TextBox 19"/>
          <p:cNvSpPr txBox="1"/>
          <p:nvPr/>
        </p:nvSpPr>
        <p:spPr>
          <a:xfrm flipH="1">
            <a:off x="2135208" y="3689254"/>
            <a:ext cx="8837024" cy="123110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0" tIns="0" rIns="0" bIns="0" rtlCol="0">
            <a:spAutoFit/>
          </a:bodyPr>
          <a:lstStyle/>
          <a:p>
            <a:r>
              <a:rPr lang="da-DK" sz="8000" spc="-70" dirty="0">
                <a:solidFill>
                  <a:schemeClr val="bg1"/>
                </a:solidFill>
              </a:rPr>
              <a:t>Euroean Premiere</a:t>
            </a:r>
            <a:endParaRPr lang="en-US" sz="8000" spc="-70" dirty="0">
              <a:solidFill>
                <a:schemeClr val="bg1"/>
              </a:solidFill>
            </a:endParaRPr>
          </a:p>
        </p:txBody>
      </p:sp>
    </p:spTree>
    <p:extLst>
      <p:ext uri="{BB962C8B-B14F-4D97-AF65-F5344CB8AC3E}">
        <p14:creationId xmlns:p14="http://schemas.microsoft.com/office/powerpoint/2010/main" val="168142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List-based Applications</a:t>
            </a:r>
            <a:endParaRPr lang="en-US" dirty="0"/>
          </a:p>
        </p:txBody>
      </p:sp>
      <p:sp>
        <p:nvSpPr>
          <p:cNvPr id="3" name="Text Placeholder 2"/>
          <p:cNvSpPr>
            <a:spLocks noGrp="1"/>
          </p:cNvSpPr>
          <p:nvPr>
            <p:ph type="body" sz="quarter" idx="10"/>
          </p:nvPr>
        </p:nvSpPr>
        <p:spPr/>
        <p:txBody>
          <a:bodyPr/>
          <a:lstStyle/>
          <a:p>
            <a:r>
              <a:rPr lang="da-DK" dirty="0"/>
              <a:t>A list with custom list form pages</a:t>
            </a:r>
            <a:endParaRPr lang="en-US" dirty="0"/>
          </a:p>
        </p:txBody>
      </p:sp>
      <p:sp>
        <p:nvSpPr>
          <p:cNvPr id="4" name="Rectangle 3"/>
          <p:cNvSpPr/>
          <p:nvPr/>
        </p:nvSpPr>
        <p:spPr bwMode="auto">
          <a:xfrm>
            <a:off x="1767328" y="2477142"/>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flipH="1">
            <a:off x="1874519" y="2005842"/>
            <a:ext cx="1667821"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Main page </a:t>
            </a:r>
            <a:endParaRPr lang="en-US" sz="2400" spc="-70" dirty="0">
              <a:gradFill>
                <a:gsLst>
                  <a:gs pos="2917">
                    <a:schemeClr val="bg2"/>
                  </a:gs>
                  <a:gs pos="95000">
                    <a:schemeClr val="bg2"/>
                  </a:gs>
                </a:gsLst>
                <a:lin ang="5400000" scaled="0"/>
              </a:gradFill>
            </a:endParaRPr>
          </a:p>
        </p:txBody>
      </p:sp>
      <p:sp>
        <p:nvSpPr>
          <p:cNvPr id="6" name="Rectangle 5"/>
          <p:cNvSpPr/>
          <p:nvPr/>
        </p:nvSpPr>
        <p:spPr bwMode="auto">
          <a:xfrm>
            <a:off x="6484043" y="1200311"/>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flipH="1">
            <a:off x="6591232" y="729011"/>
            <a:ext cx="5203759"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New item, Edit item, Display item</a:t>
            </a:r>
            <a:endParaRPr lang="en-US" sz="2400" spc="-70" dirty="0">
              <a:gradFill>
                <a:gsLst>
                  <a:gs pos="2917">
                    <a:schemeClr val="bg2"/>
                  </a:gs>
                  <a:gs pos="95000">
                    <a:schemeClr val="bg2"/>
                  </a:gs>
                </a:gsLst>
                <a:lin ang="5400000" scaled="0"/>
              </a:gradFill>
            </a:endParaRPr>
          </a:p>
        </p:txBody>
      </p:sp>
      <p:sp>
        <p:nvSpPr>
          <p:cNvPr id="8" name="Rectangle 7"/>
          <p:cNvSpPr/>
          <p:nvPr/>
        </p:nvSpPr>
        <p:spPr bwMode="auto">
          <a:xfrm>
            <a:off x="7075714" y="1738194"/>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563009" y="2504998"/>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977587" y="3562197"/>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flipH="1">
            <a:off x="8084777" y="3090897"/>
            <a:ext cx="2521173"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Any other page</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050088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Page-based Applications</a:t>
            </a:r>
            <a:endParaRPr lang="en-US" dirty="0"/>
          </a:p>
        </p:txBody>
      </p:sp>
      <p:sp>
        <p:nvSpPr>
          <p:cNvPr id="5" name="TextBox 4"/>
          <p:cNvSpPr txBox="1"/>
          <p:nvPr/>
        </p:nvSpPr>
        <p:spPr>
          <a:xfrm flipH="1">
            <a:off x="1874518" y="2005842"/>
            <a:ext cx="2880361"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Site Pages Library </a:t>
            </a:r>
            <a:endParaRPr lang="en-US" sz="2400" spc="-70" dirty="0">
              <a:gradFill>
                <a:gsLst>
                  <a:gs pos="2917">
                    <a:schemeClr val="bg2"/>
                  </a:gs>
                  <a:gs pos="95000">
                    <a:schemeClr val="bg2"/>
                  </a:gs>
                </a:gsLst>
                <a:lin ang="5400000" scaled="0"/>
              </a:gradFill>
            </a:endParaRPr>
          </a:p>
        </p:txBody>
      </p:sp>
      <p:sp>
        <p:nvSpPr>
          <p:cNvPr id="6" name="Rectangle 5"/>
          <p:cNvSpPr/>
          <p:nvPr/>
        </p:nvSpPr>
        <p:spPr bwMode="auto">
          <a:xfrm>
            <a:off x="6484043" y="1200311"/>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flipH="1">
            <a:off x="6591232" y="729011"/>
            <a:ext cx="5203759" cy="369332"/>
          </a:xfrm>
          <a:prstGeom prst="rect">
            <a:avLst/>
          </a:prstGeom>
          <a:noFill/>
        </p:spPr>
        <p:txBody>
          <a:bodyPr wrap="square" lIns="0" tIns="0" rIns="0" bIns="0" rtlCol="0">
            <a:spAutoFit/>
          </a:bodyPr>
          <a:lstStyle/>
          <a:p>
            <a:r>
              <a:rPr lang="da-DK" sz="2400" spc="-70" dirty="0">
                <a:gradFill>
                  <a:gsLst>
                    <a:gs pos="2917">
                      <a:schemeClr val="bg2"/>
                    </a:gs>
                    <a:gs pos="95000">
                      <a:schemeClr val="bg2"/>
                    </a:gs>
                  </a:gsLst>
                  <a:lin ang="5400000" scaled="0"/>
                </a:gradFill>
              </a:rPr>
              <a:t>Pages</a:t>
            </a:r>
            <a:endParaRPr lang="en-US" sz="2400" spc="-70" dirty="0">
              <a:gradFill>
                <a:gsLst>
                  <a:gs pos="2917">
                    <a:schemeClr val="bg2"/>
                  </a:gs>
                  <a:gs pos="95000">
                    <a:schemeClr val="bg2"/>
                  </a:gs>
                </a:gsLst>
                <a:lin ang="5400000" scaled="0"/>
              </a:gradFill>
            </a:endParaRPr>
          </a:p>
        </p:txBody>
      </p:sp>
      <p:sp>
        <p:nvSpPr>
          <p:cNvPr id="8" name="Rectangle 7"/>
          <p:cNvSpPr/>
          <p:nvPr/>
        </p:nvSpPr>
        <p:spPr bwMode="auto">
          <a:xfrm>
            <a:off x="7075714" y="1738194"/>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563009" y="2504998"/>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7977587" y="3562197"/>
            <a:ext cx="2873828" cy="2028585"/>
          </a:xfrm>
          <a:prstGeom prst="rect">
            <a:avLst/>
          </a:prstGeom>
          <a:solidFill>
            <a:schemeClr val="bg1"/>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869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Webhooks</a:t>
            </a:r>
            <a:endParaRPr lang="en-US" dirty="0"/>
          </a:p>
        </p:txBody>
      </p:sp>
      <p:sp>
        <p:nvSpPr>
          <p:cNvPr id="3" name="Text Placeholder 2"/>
          <p:cNvSpPr>
            <a:spLocks noGrp="1"/>
          </p:cNvSpPr>
          <p:nvPr>
            <p:ph type="body" sz="quarter" idx="10"/>
          </p:nvPr>
        </p:nvSpPr>
        <p:spPr/>
        <p:txBody>
          <a:bodyPr/>
          <a:lstStyle/>
          <a:p>
            <a:r>
              <a:rPr lang="en-US" dirty="0"/>
              <a:t>List item receivers</a:t>
            </a:r>
          </a:p>
          <a:p>
            <a:r>
              <a:rPr lang="en-US" dirty="0"/>
              <a:t>Add item, delete item, check-out, check-in</a:t>
            </a:r>
          </a:p>
        </p:txBody>
      </p:sp>
    </p:spTree>
    <p:extLst>
      <p:ext uri="{BB962C8B-B14F-4D97-AF65-F5344CB8AC3E}">
        <p14:creationId xmlns:p14="http://schemas.microsoft.com/office/powerpoint/2010/main" val="13051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SharePoint Add-ins - Advantages</a:t>
            </a:r>
            <a:endParaRPr lang="en-US" dirty="0"/>
          </a:p>
        </p:txBody>
      </p:sp>
      <p:sp>
        <p:nvSpPr>
          <p:cNvPr id="3" name="Text Placeholder 2"/>
          <p:cNvSpPr>
            <a:spLocks noGrp="1"/>
          </p:cNvSpPr>
          <p:nvPr>
            <p:ph type="body" sz="quarter" idx="10"/>
          </p:nvPr>
        </p:nvSpPr>
        <p:spPr/>
        <p:txBody>
          <a:bodyPr/>
          <a:lstStyle/>
          <a:p>
            <a:r>
              <a:rPr lang="da-DK" dirty="0"/>
              <a:t>You can hide the lists from end-user</a:t>
            </a:r>
          </a:p>
          <a:p>
            <a:r>
              <a:rPr lang="da-DK" dirty="0"/>
              <a:t>Both pages and an app part</a:t>
            </a:r>
          </a:p>
          <a:p>
            <a:r>
              <a:rPr lang="da-DK" dirty="0"/>
              <a:t>.aspx page – HTML</a:t>
            </a:r>
          </a:p>
          <a:p>
            <a:r>
              <a:rPr lang="da-DK" dirty="0"/>
              <a:t>Images, scripts, stylesheets hosted on SharePoint</a:t>
            </a:r>
          </a:p>
          <a:p>
            <a:r>
              <a:rPr lang="da-DK" dirty="0"/>
              <a:t>Isolated is not always a bad thing</a:t>
            </a:r>
          </a:p>
          <a:p>
            <a:endParaRPr lang="da-DK" dirty="0"/>
          </a:p>
          <a:p>
            <a:endParaRPr lang="da-DK" dirty="0"/>
          </a:p>
          <a:p>
            <a:endParaRPr lang="en-US" dirty="0"/>
          </a:p>
        </p:txBody>
      </p:sp>
    </p:spTree>
    <p:extLst>
      <p:ext uri="{BB962C8B-B14F-4D97-AF65-F5344CB8AC3E}">
        <p14:creationId xmlns:p14="http://schemas.microsoft.com/office/powerpoint/2010/main" val="109574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SharePoint Framework - Advantages</a:t>
            </a:r>
            <a:endParaRPr lang="en-US" dirty="0"/>
          </a:p>
        </p:txBody>
      </p:sp>
      <p:sp>
        <p:nvSpPr>
          <p:cNvPr id="3" name="Text Placeholder 2"/>
          <p:cNvSpPr>
            <a:spLocks noGrp="1"/>
          </p:cNvSpPr>
          <p:nvPr>
            <p:ph type="body" sz="quarter" idx="10"/>
          </p:nvPr>
        </p:nvSpPr>
        <p:spPr/>
        <p:txBody>
          <a:bodyPr/>
          <a:lstStyle/>
          <a:p>
            <a:r>
              <a:rPr lang="da-DK" dirty="0"/>
              <a:t>Responsive mobile friendly</a:t>
            </a:r>
          </a:p>
          <a:p>
            <a:r>
              <a:rPr lang="da-DK" dirty="0"/>
              <a:t>No iframe</a:t>
            </a:r>
          </a:p>
          <a:p>
            <a:r>
              <a:rPr lang="da-DK" dirty="0"/>
              <a:t>Dynamic properties</a:t>
            </a:r>
          </a:p>
          <a:p>
            <a:r>
              <a:rPr lang="da-DK" dirty="0"/>
              <a:t>Webhooks</a:t>
            </a:r>
          </a:p>
          <a:p>
            <a:r>
              <a:rPr lang="da-DK" dirty="0"/>
              <a:t>List-based and Page-based</a:t>
            </a:r>
          </a:p>
          <a:p>
            <a:r>
              <a:rPr lang="da-DK" dirty="0"/>
              <a:t>No need for cross-domain library to access SharePoint resources</a:t>
            </a:r>
            <a:endParaRPr lang="en-US" dirty="0"/>
          </a:p>
        </p:txBody>
      </p:sp>
    </p:spTree>
    <p:extLst>
      <p:ext uri="{BB962C8B-B14F-4D97-AF65-F5344CB8AC3E}">
        <p14:creationId xmlns:p14="http://schemas.microsoft.com/office/powerpoint/2010/main" val="1411481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UI Fabric</a:t>
            </a:r>
          </a:p>
        </p:txBody>
      </p:sp>
      <p:sp>
        <p:nvSpPr>
          <p:cNvPr id="3" name="Text Placeholder 2"/>
          <p:cNvSpPr>
            <a:spLocks noGrp="1"/>
          </p:cNvSpPr>
          <p:nvPr>
            <p:ph type="body" sz="quarter" idx="10"/>
          </p:nvPr>
        </p:nvSpPr>
        <p:spPr/>
        <p:txBody>
          <a:bodyPr/>
          <a:lstStyle/>
          <a:p>
            <a:r>
              <a:rPr lang="en-US" dirty="0">
                <a:hlinkClick r:id="rId2"/>
              </a:rPr>
              <a:t>http://dev.office.com/fabric/styles</a:t>
            </a:r>
            <a:endParaRPr lang="en-US" dirty="0"/>
          </a:p>
          <a:p>
            <a:r>
              <a:rPr lang="en-US" dirty="0"/>
              <a:t>Fonts, colors, message colors</a:t>
            </a:r>
          </a:p>
          <a:p>
            <a:r>
              <a:rPr lang="en-US" dirty="0"/>
              <a:t>Grid</a:t>
            </a:r>
          </a:p>
          <a:p>
            <a:r>
              <a:rPr lang="en-US" dirty="0"/>
              <a:t>Icons</a:t>
            </a:r>
          </a:p>
          <a:p>
            <a:r>
              <a:rPr lang="en-US" dirty="0"/>
              <a:t>Controls</a:t>
            </a:r>
          </a:p>
          <a:p>
            <a:endParaRPr lang="en-US" dirty="0"/>
          </a:p>
        </p:txBody>
      </p:sp>
    </p:spTree>
    <p:extLst>
      <p:ext uri="{BB962C8B-B14F-4D97-AF65-F5344CB8AC3E}">
        <p14:creationId xmlns:p14="http://schemas.microsoft.com/office/powerpoint/2010/main" val="2069606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pic>
        <p:nvPicPr>
          <p:cNvPr id="4" name="Picture 3"/>
          <p:cNvPicPr>
            <a:picLocks noChangeAspect="1"/>
          </p:cNvPicPr>
          <p:nvPr/>
        </p:nvPicPr>
        <p:blipFill>
          <a:blip r:embed="rId2"/>
          <a:stretch>
            <a:fillRect/>
          </a:stretch>
        </p:blipFill>
        <p:spPr>
          <a:xfrm>
            <a:off x="618118" y="1381863"/>
            <a:ext cx="10254282" cy="4311947"/>
          </a:xfrm>
          <a:prstGeom prst="rect">
            <a:avLst/>
          </a:prstGeom>
          <a:ln>
            <a:solidFill>
              <a:schemeClr val="tx1"/>
            </a:solidFill>
          </a:ln>
        </p:spPr>
      </p:pic>
    </p:spTree>
    <p:extLst>
      <p:ext uri="{BB962C8B-B14F-4D97-AF65-F5344CB8AC3E}">
        <p14:creationId xmlns:p14="http://schemas.microsoft.com/office/powerpoint/2010/main" val="14486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248807" y="998764"/>
            <a:ext cx="5698634" cy="360000"/>
          </a:xfrm>
        </p:spPr>
        <p:txBody>
          <a:bodyPr/>
          <a:lstStyle/>
          <a:p>
            <a:r>
              <a:rPr lang="da-DK" dirty="0"/>
              <a:t>SharePoint Add-ins</a:t>
            </a:r>
            <a:endParaRPr lang="en-US" dirty="0"/>
          </a:p>
        </p:txBody>
      </p:sp>
      <p:sp>
        <p:nvSpPr>
          <p:cNvPr id="7" name="Text Placeholder 6"/>
          <p:cNvSpPr>
            <a:spLocks noGrp="1"/>
          </p:cNvSpPr>
          <p:nvPr>
            <p:ph type="body" sz="quarter" idx="17"/>
          </p:nvPr>
        </p:nvSpPr>
        <p:spPr>
          <a:xfrm>
            <a:off x="248806" y="1381816"/>
            <a:ext cx="5698635" cy="1668488"/>
          </a:xfrm>
        </p:spPr>
        <p:txBody>
          <a:bodyPr/>
          <a:lstStyle/>
          <a:p>
            <a:r>
              <a:rPr lang="en-US" dirty="0"/>
              <a:t>Set up</a:t>
            </a:r>
          </a:p>
          <a:p>
            <a:r>
              <a:rPr lang="en-US" dirty="0"/>
              <a:t>Deployment</a:t>
            </a:r>
          </a:p>
          <a:p>
            <a:r>
              <a:rPr lang="en-US" dirty="0"/>
              <a:t>Working with SharePoint lists and libraries</a:t>
            </a:r>
          </a:p>
          <a:p>
            <a:r>
              <a:rPr lang="en-US" dirty="0"/>
              <a:t>Office UI Fabric</a:t>
            </a:r>
          </a:p>
          <a:p>
            <a:endParaRPr lang="da-DK" dirty="0"/>
          </a:p>
        </p:txBody>
      </p:sp>
      <p:sp>
        <p:nvSpPr>
          <p:cNvPr id="17" name="Text Placeholder 4"/>
          <p:cNvSpPr>
            <a:spLocks noGrp="1"/>
          </p:cNvSpPr>
          <p:nvPr>
            <p:ph type="body" sz="quarter" idx="15"/>
          </p:nvPr>
        </p:nvSpPr>
        <p:spPr>
          <a:xfrm>
            <a:off x="6118128" y="998764"/>
            <a:ext cx="5698634" cy="360000"/>
          </a:xfrm>
        </p:spPr>
        <p:txBody>
          <a:bodyPr/>
          <a:lstStyle/>
          <a:p>
            <a:r>
              <a:rPr lang="da-DK" dirty="0"/>
              <a:t>SharePoint Framework</a:t>
            </a:r>
            <a:endParaRPr lang="en-US" dirty="0"/>
          </a:p>
        </p:txBody>
      </p:sp>
      <p:sp>
        <p:nvSpPr>
          <p:cNvPr id="18" name="Text Placeholder 6"/>
          <p:cNvSpPr>
            <a:spLocks noGrp="1"/>
          </p:cNvSpPr>
          <p:nvPr>
            <p:ph type="body" sz="quarter" idx="17"/>
          </p:nvPr>
        </p:nvSpPr>
        <p:spPr>
          <a:xfrm>
            <a:off x="6118127" y="1381816"/>
            <a:ext cx="5698635" cy="1668488"/>
          </a:xfrm>
        </p:spPr>
        <p:txBody>
          <a:bodyPr/>
          <a:lstStyle/>
          <a:p>
            <a:r>
              <a:rPr lang="en-US" dirty="0"/>
              <a:t>Set up</a:t>
            </a:r>
          </a:p>
          <a:p>
            <a:r>
              <a:rPr lang="en-US" dirty="0"/>
              <a:t>Deployment</a:t>
            </a:r>
          </a:p>
          <a:p>
            <a:r>
              <a:rPr lang="en-US" dirty="0"/>
              <a:t>Working with SharePoint lists and libraries</a:t>
            </a:r>
          </a:p>
          <a:p>
            <a:r>
              <a:rPr lang="en-US" dirty="0"/>
              <a:t>Office UI Fabric</a:t>
            </a:r>
          </a:p>
          <a:p>
            <a:endParaRPr lang="da-DK" dirty="0"/>
          </a:p>
        </p:txBody>
      </p:sp>
    </p:spTree>
    <p:extLst>
      <p:ext uri="{BB962C8B-B14F-4D97-AF65-F5344CB8AC3E}">
        <p14:creationId xmlns:p14="http://schemas.microsoft.com/office/powerpoint/2010/main" val="2537218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5400" y="1628800"/>
            <a:ext cx="9937104" cy="3416320"/>
          </a:xfrm>
          <a:prstGeom prst="rect">
            <a:avLst/>
          </a:prstGeom>
          <a:noFill/>
        </p:spPr>
        <p:txBody>
          <a:bodyPr wrap="square" rtlCol="0">
            <a:spAutoFit/>
          </a:bodyPr>
          <a:lstStyle/>
          <a:p>
            <a:r>
              <a:rPr lang="en-US" dirty="0"/>
              <a:t>&lt;div class="</a:t>
            </a:r>
            <a:r>
              <a:rPr lang="en-US" dirty="0" err="1"/>
              <a:t>ms</a:t>
            </a:r>
            <a:r>
              <a:rPr lang="en-US" dirty="0"/>
              <a:t>-Grid"&gt;</a:t>
            </a:r>
          </a:p>
          <a:p>
            <a:r>
              <a:rPr lang="en-US" dirty="0"/>
              <a:t>        &lt;div class="</a:t>
            </a:r>
            <a:r>
              <a:rPr lang="en-US" dirty="0" err="1"/>
              <a:t>ms</a:t>
            </a:r>
            <a:r>
              <a:rPr lang="en-US" dirty="0"/>
              <a:t>-Grid-row"&gt;</a:t>
            </a:r>
          </a:p>
          <a:p>
            <a:r>
              <a:rPr lang="en-US" dirty="0"/>
              <a:t>            &lt;div class="</a:t>
            </a:r>
            <a:r>
              <a:rPr lang="en-US" dirty="0" err="1"/>
              <a:t>ms</a:t>
            </a:r>
            <a:r>
              <a:rPr lang="en-US" dirty="0"/>
              <a:t>-Grid-col ms-u-md12"&gt;</a:t>
            </a:r>
          </a:p>
          <a:p>
            <a:r>
              <a:rPr lang="en-US" dirty="0"/>
              <a:t>                &lt;h1&gt;Super DEMO&lt;/h1&gt;</a:t>
            </a:r>
          </a:p>
          <a:p>
            <a:r>
              <a:rPr lang="en-US" dirty="0"/>
              <a:t>            &lt;/div&gt;</a:t>
            </a:r>
          </a:p>
          <a:p>
            <a:r>
              <a:rPr lang="en-US" dirty="0"/>
              <a:t>        &lt;/div&gt;</a:t>
            </a:r>
          </a:p>
          <a:p>
            <a:r>
              <a:rPr lang="en-US" dirty="0"/>
              <a:t>&lt;/div&gt;</a:t>
            </a:r>
          </a:p>
          <a:p>
            <a:r>
              <a:rPr lang="en-US" dirty="0"/>
              <a:t>&lt;div class="</a:t>
            </a:r>
            <a:r>
              <a:rPr lang="en-US" dirty="0" err="1"/>
              <a:t>ms</a:t>
            </a:r>
            <a:r>
              <a:rPr lang="en-US" dirty="0"/>
              <a:t>-Grid-row"&gt;</a:t>
            </a:r>
          </a:p>
          <a:p>
            <a:r>
              <a:rPr lang="en-US" dirty="0"/>
              <a:t>            &lt;div class="</a:t>
            </a:r>
            <a:r>
              <a:rPr lang="en-US" dirty="0" err="1"/>
              <a:t>ms</a:t>
            </a:r>
            <a:r>
              <a:rPr lang="en-US" dirty="0"/>
              <a:t>-Grid-col ms-u-md2"&gt;</a:t>
            </a:r>
          </a:p>
          <a:p>
            <a:r>
              <a:rPr lang="en-US" dirty="0"/>
              <a:t>                &lt;a id="</a:t>
            </a:r>
            <a:r>
              <a:rPr lang="en-US" dirty="0" err="1"/>
              <a:t>addLists</a:t>
            </a:r>
            <a:r>
              <a:rPr lang="en-US" dirty="0"/>
              <a:t>" </a:t>
            </a:r>
            <a:r>
              <a:rPr lang="en-US" dirty="0" err="1"/>
              <a:t>href</a:t>
            </a:r>
            <a:r>
              <a:rPr lang="en-US" dirty="0"/>
              <a:t>="#"&gt;&lt;</a:t>
            </a:r>
            <a:r>
              <a:rPr lang="en-US" dirty="0" err="1"/>
              <a:t>i</a:t>
            </a:r>
            <a:r>
              <a:rPr lang="en-US" dirty="0"/>
              <a:t> class="</a:t>
            </a:r>
            <a:r>
              <a:rPr lang="en-US" dirty="0" err="1"/>
              <a:t>ms</a:t>
            </a:r>
            <a:r>
              <a:rPr lang="en-US" dirty="0"/>
              <a:t>-Icon </a:t>
            </a:r>
            <a:r>
              <a:rPr lang="en-US" dirty="0" err="1"/>
              <a:t>ms</a:t>
            </a:r>
            <a:r>
              <a:rPr lang="en-US" dirty="0"/>
              <a:t>-Icon--</a:t>
            </a:r>
            <a:r>
              <a:rPr lang="en-US" dirty="0" err="1"/>
              <a:t>circlePlus</a:t>
            </a:r>
            <a:r>
              <a:rPr lang="en-US" dirty="0"/>
              <a:t>" style="font-size: xx-large" aria-hidden="true"&gt;&lt;/</a:t>
            </a:r>
            <a:r>
              <a:rPr lang="en-US" dirty="0" err="1"/>
              <a:t>i</a:t>
            </a:r>
            <a:r>
              <a:rPr lang="en-US" dirty="0"/>
              <a:t>&gt;Add lists&lt;/a&gt;</a:t>
            </a:r>
          </a:p>
          <a:p>
            <a:r>
              <a:rPr lang="en-US" dirty="0"/>
              <a:t>            &lt;/div&gt;</a:t>
            </a:r>
          </a:p>
        </p:txBody>
      </p:sp>
      <p:pic>
        <p:nvPicPr>
          <p:cNvPr id="3" name="Picture 2"/>
          <p:cNvPicPr>
            <a:picLocks noChangeAspect="1"/>
          </p:cNvPicPr>
          <p:nvPr/>
        </p:nvPicPr>
        <p:blipFill>
          <a:blip r:embed="rId2"/>
          <a:stretch>
            <a:fillRect/>
          </a:stretch>
        </p:blipFill>
        <p:spPr>
          <a:xfrm>
            <a:off x="551384" y="5229200"/>
            <a:ext cx="10372725" cy="1085850"/>
          </a:xfrm>
          <a:prstGeom prst="rect">
            <a:avLst/>
          </a:prstGeom>
        </p:spPr>
      </p:pic>
      <p:sp>
        <p:nvSpPr>
          <p:cNvPr id="4" name="Title 1"/>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Icons</a:t>
            </a:r>
          </a:p>
        </p:txBody>
      </p:sp>
    </p:spTree>
    <p:extLst>
      <p:ext uri="{BB962C8B-B14F-4D97-AF65-F5344CB8AC3E}">
        <p14:creationId xmlns:p14="http://schemas.microsoft.com/office/powerpoint/2010/main" val="3258794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pic>
        <p:nvPicPr>
          <p:cNvPr id="4" name="Imagen 3"/>
          <p:cNvPicPr>
            <a:picLocks noChangeAspect="1"/>
          </p:cNvPicPr>
          <p:nvPr/>
        </p:nvPicPr>
        <p:blipFill rotWithShape="1">
          <a:blip r:embed="rId2"/>
          <a:srcRect b="30565"/>
          <a:stretch/>
        </p:blipFill>
        <p:spPr>
          <a:xfrm>
            <a:off x="132868" y="3886201"/>
            <a:ext cx="5869027" cy="2710071"/>
          </a:xfrm>
          <a:prstGeom prst="rect">
            <a:avLst/>
          </a:prstGeom>
        </p:spPr>
      </p:pic>
      <p:grpSp>
        <p:nvGrpSpPr>
          <p:cNvPr id="14" name="Grupo 13"/>
          <p:cNvGrpSpPr/>
          <p:nvPr/>
        </p:nvGrpSpPr>
        <p:grpSpPr>
          <a:xfrm>
            <a:off x="6109670" y="1027043"/>
            <a:ext cx="5639205" cy="5830956"/>
            <a:chOff x="4582251" y="685800"/>
            <a:chExt cx="4311109" cy="4457700"/>
          </a:xfrm>
        </p:grpSpPr>
        <p:pic>
          <p:nvPicPr>
            <p:cNvPr id="5" name="Imagen 4"/>
            <p:cNvPicPr>
              <a:picLocks noChangeAspect="1"/>
            </p:cNvPicPr>
            <p:nvPr/>
          </p:nvPicPr>
          <p:blipFill>
            <a:blip r:embed="rId3"/>
            <a:stretch>
              <a:fillRect/>
            </a:stretch>
          </p:blipFill>
          <p:spPr>
            <a:xfrm>
              <a:off x="4582251" y="685800"/>
              <a:ext cx="4311109" cy="4457700"/>
            </a:xfrm>
            <a:prstGeom prst="rect">
              <a:avLst/>
            </a:prstGeom>
            <a:ln>
              <a:solidFill>
                <a:schemeClr val="bg1">
                  <a:lumMod val="65000"/>
                </a:schemeClr>
              </a:solidFill>
            </a:ln>
          </p:spPr>
        </p:pic>
        <p:cxnSp>
          <p:nvCxnSpPr>
            <p:cNvPr id="10" name="Conector recto 9"/>
            <p:cNvCxnSpPr/>
            <p:nvPr/>
          </p:nvCxnSpPr>
          <p:spPr>
            <a:xfrm>
              <a:off x="5372100" y="4006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5475684" y="4294584"/>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69706" y="4387453"/>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8158162" y="1316447"/>
              <a:ext cx="301228"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Marcador de texto 1"/>
          <p:cNvSpPr>
            <a:spLocks noGrp="1"/>
          </p:cNvSpPr>
          <p:nvPr>
            <p:ph type="body" sz="quarter" idx="10"/>
          </p:nvPr>
        </p:nvSpPr>
        <p:spPr>
          <a:xfrm>
            <a:off x="519249" y="976500"/>
            <a:ext cx="4947273" cy="3423221"/>
          </a:xfrm>
        </p:spPr>
        <p:txBody>
          <a:bodyPr/>
          <a:lstStyle/>
          <a:p>
            <a:r>
              <a:rPr lang="en-US" sz="2400" dirty="0"/>
              <a:t>Please, fill your </a:t>
            </a:r>
            <a:r>
              <a:rPr lang="en-US" sz="2400" b="1" dirty="0"/>
              <a:t>SPS Madrid passport </a:t>
            </a:r>
            <a:r>
              <a:rPr lang="en-US" sz="2400" dirty="0"/>
              <a:t>if you want to participate.</a:t>
            </a:r>
          </a:p>
          <a:p>
            <a:r>
              <a:rPr lang="en-US" sz="2400" dirty="0"/>
              <a:t>You must get signature from sponsors and complete the poll.</a:t>
            </a:r>
          </a:p>
          <a:p>
            <a:r>
              <a:rPr lang="en-US" sz="2400" dirty="0"/>
              <a:t>Give us the passport at 6:00 PM in the Auditorium room.</a:t>
            </a:r>
          </a:p>
          <a:p>
            <a:r>
              <a:rPr lang="en-US" sz="2400" dirty="0"/>
              <a:t>You can win one Sphero BB-8 or a mini drone:</a:t>
            </a:r>
          </a:p>
        </p:txBody>
      </p:sp>
    </p:spTree>
    <p:extLst>
      <p:ext uri="{BB962C8B-B14F-4D97-AF65-F5344CB8AC3E}">
        <p14:creationId xmlns:p14="http://schemas.microsoft.com/office/powerpoint/2010/main" val="416952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9576" y="1916832"/>
            <a:ext cx="2926333" cy="2913313"/>
          </a:xfrm>
          <a:prstGeom prst="rect">
            <a:avLst/>
          </a:prstGeom>
          <a:ln w="9525">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254" y="2420888"/>
            <a:ext cx="3638550" cy="1257300"/>
          </a:xfrm>
          <a:prstGeom prst="rect">
            <a:avLst/>
          </a:prstGeom>
          <a:ln>
            <a:solidFill>
              <a:schemeClr val="tx1"/>
            </a:solidFill>
          </a:ln>
        </p:spPr>
      </p:pic>
      <p:sp>
        <p:nvSpPr>
          <p:cNvPr id="4" name="TextBox 3"/>
          <p:cNvSpPr txBox="1"/>
          <p:nvPr/>
        </p:nvSpPr>
        <p:spPr>
          <a:xfrm>
            <a:off x="5447928" y="2629116"/>
            <a:ext cx="864096" cy="1015663"/>
          </a:xfrm>
          <a:prstGeom prst="rect">
            <a:avLst/>
          </a:prstGeom>
          <a:noFill/>
        </p:spPr>
        <p:txBody>
          <a:bodyPr wrap="square" rtlCol="0">
            <a:spAutoFit/>
          </a:bodyPr>
          <a:lstStyle/>
          <a:p>
            <a:r>
              <a:rPr lang="en-US" sz="6000" dirty="0"/>
              <a:t>&amp;</a:t>
            </a:r>
          </a:p>
        </p:txBody>
      </p:sp>
      <p:sp>
        <p:nvSpPr>
          <p:cNvPr id="5" name="TextBox 4"/>
          <p:cNvSpPr txBox="1"/>
          <p:nvPr/>
        </p:nvSpPr>
        <p:spPr>
          <a:xfrm>
            <a:off x="2423592" y="5229200"/>
            <a:ext cx="2088232" cy="369332"/>
          </a:xfrm>
          <a:prstGeom prst="rect">
            <a:avLst/>
          </a:prstGeom>
          <a:noFill/>
        </p:spPr>
        <p:txBody>
          <a:bodyPr wrap="square" rtlCol="0">
            <a:spAutoFit/>
          </a:bodyPr>
          <a:lstStyle/>
          <a:p>
            <a:r>
              <a:rPr lang="en-US" dirty="0"/>
              <a:t>Visual Studio</a:t>
            </a:r>
          </a:p>
        </p:txBody>
      </p:sp>
      <p:sp>
        <p:nvSpPr>
          <p:cNvPr id="6" name="TextBox 5"/>
          <p:cNvSpPr txBox="1"/>
          <p:nvPr/>
        </p:nvSpPr>
        <p:spPr>
          <a:xfrm>
            <a:off x="6744072" y="5219908"/>
            <a:ext cx="2088232" cy="369332"/>
          </a:xfrm>
          <a:prstGeom prst="rect">
            <a:avLst/>
          </a:prstGeom>
          <a:noFill/>
        </p:spPr>
        <p:txBody>
          <a:bodyPr wrap="square" rtlCol="0">
            <a:spAutoFit/>
          </a:bodyPr>
          <a:lstStyle/>
          <a:p>
            <a:r>
              <a:rPr lang="en-US" dirty="0"/>
              <a:t>Developer Site</a:t>
            </a:r>
          </a:p>
        </p:txBody>
      </p:sp>
      <p:sp>
        <p:nvSpPr>
          <p:cNvPr id="7" name="Título 2"/>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add-in and Office 365</a:t>
            </a:r>
          </a:p>
        </p:txBody>
      </p:sp>
    </p:spTree>
    <p:extLst>
      <p:ext uri="{BB962C8B-B14F-4D97-AF65-F5344CB8AC3E}">
        <p14:creationId xmlns:p14="http://schemas.microsoft.com/office/powerpoint/2010/main" val="343435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44" y="1988840"/>
            <a:ext cx="2926333" cy="2913313"/>
          </a:xfrm>
          <a:prstGeom prst="rect">
            <a:avLst/>
          </a:prstGeom>
          <a:ln w="9525">
            <a:solidFill>
              <a:schemeClr val="tx1"/>
            </a:solidFill>
          </a:ln>
        </p:spPr>
      </p:pic>
      <p:sp>
        <p:nvSpPr>
          <p:cNvPr id="3" name="TextBox 2"/>
          <p:cNvSpPr txBox="1"/>
          <p:nvPr/>
        </p:nvSpPr>
        <p:spPr>
          <a:xfrm>
            <a:off x="3359696" y="2701124"/>
            <a:ext cx="864096" cy="1015663"/>
          </a:xfrm>
          <a:prstGeom prst="rect">
            <a:avLst/>
          </a:prstGeom>
          <a:noFill/>
        </p:spPr>
        <p:txBody>
          <a:bodyPr wrap="square" rtlCol="0">
            <a:spAutoFit/>
          </a:bodyPr>
          <a:lstStyle/>
          <a:p>
            <a:r>
              <a:rPr lang="en-US" sz="6000" dirty="0"/>
              <a:t>&amp;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934" y="2564904"/>
            <a:ext cx="1543050" cy="1543050"/>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0" y="980728"/>
            <a:ext cx="4752975" cy="5715000"/>
          </a:xfrm>
          <a:prstGeom prst="rect">
            <a:avLst/>
          </a:prstGeom>
          <a:ln>
            <a:solidFill>
              <a:schemeClr val="tx1"/>
            </a:solidFill>
          </a:ln>
        </p:spPr>
      </p:pic>
      <p:sp>
        <p:nvSpPr>
          <p:cNvPr id="6" name="TextBox 5"/>
          <p:cNvSpPr txBox="1"/>
          <p:nvPr/>
        </p:nvSpPr>
        <p:spPr>
          <a:xfrm>
            <a:off x="6240016" y="2708920"/>
            <a:ext cx="864096" cy="1015663"/>
          </a:xfrm>
          <a:prstGeom prst="rect">
            <a:avLst/>
          </a:prstGeom>
          <a:noFill/>
        </p:spPr>
        <p:txBody>
          <a:bodyPr wrap="square" rtlCol="0">
            <a:spAutoFit/>
          </a:bodyPr>
          <a:lstStyle/>
          <a:p>
            <a:r>
              <a:rPr lang="en-US" sz="6000" dirty="0"/>
              <a:t>&amp;</a:t>
            </a:r>
          </a:p>
        </p:txBody>
      </p:sp>
      <p:sp>
        <p:nvSpPr>
          <p:cNvPr id="7" name="Título 2"/>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add-in and SharePoint </a:t>
            </a:r>
            <a:r>
              <a:rPr lang="en-US" dirty="0" err="1"/>
              <a:t>on-premise</a:t>
            </a:r>
            <a:endParaRPr lang="en-US" dirty="0"/>
          </a:p>
        </p:txBody>
      </p:sp>
      <p:sp>
        <p:nvSpPr>
          <p:cNvPr id="8" name="Título 2"/>
          <p:cNvSpPr txBox="1">
            <a:spLocks/>
          </p:cNvSpPr>
          <p:nvPr/>
        </p:nvSpPr>
        <p:spPr>
          <a:xfrm>
            <a:off x="519248" y="232831"/>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add-in and SharePoint </a:t>
            </a:r>
            <a:r>
              <a:rPr lang="en-US" dirty="0" err="1"/>
              <a:t>on-premise</a:t>
            </a:r>
            <a:endParaRPr lang="en-US" dirty="0"/>
          </a:p>
        </p:txBody>
      </p:sp>
      <p:sp>
        <p:nvSpPr>
          <p:cNvPr id="9" name="TextBox 8"/>
          <p:cNvSpPr txBox="1"/>
          <p:nvPr/>
        </p:nvSpPr>
        <p:spPr>
          <a:xfrm>
            <a:off x="809126" y="5219908"/>
            <a:ext cx="2088232" cy="369332"/>
          </a:xfrm>
          <a:prstGeom prst="rect">
            <a:avLst/>
          </a:prstGeom>
          <a:noFill/>
        </p:spPr>
        <p:txBody>
          <a:bodyPr wrap="square" rtlCol="0">
            <a:spAutoFit/>
          </a:bodyPr>
          <a:lstStyle/>
          <a:p>
            <a:r>
              <a:rPr lang="en-US" dirty="0"/>
              <a:t>Visual Studio</a:t>
            </a:r>
          </a:p>
        </p:txBody>
      </p:sp>
      <p:sp>
        <p:nvSpPr>
          <p:cNvPr id="10" name="TextBox 9"/>
          <p:cNvSpPr txBox="1"/>
          <p:nvPr/>
        </p:nvSpPr>
        <p:spPr>
          <a:xfrm>
            <a:off x="4323612" y="5219908"/>
            <a:ext cx="2088232" cy="369332"/>
          </a:xfrm>
          <a:prstGeom prst="rect">
            <a:avLst/>
          </a:prstGeom>
          <a:noFill/>
        </p:spPr>
        <p:txBody>
          <a:bodyPr wrap="square" rtlCol="0">
            <a:spAutoFit/>
          </a:bodyPr>
          <a:lstStyle/>
          <a:p>
            <a:r>
              <a:rPr lang="en-US" dirty="0"/>
              <a:t>Developer Site</a:t>
            </a:r>
          </a:p>
        </p:txBody>
      </p:sp>
    </p:spTree>
    <p:extLst>
      <p:ext uri="{BB962C8B-B14F-4D97-AF65-F5344CB8AC3E}">
        <p14:creationId xmlns:p14="http://schemas.microsoft.com/office/powerpoint/2010/main" val="67640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5480" y="2636912"/>
            <a:ext cx="1539621" cy="1578812"/>
          </a:xfrm>
          <a:prstGeom prst="rect">
            <a:avLst/>
          </a:prstGeom>
        </p:spPr>
      </p:pic>
      <p:sp>
        <p:nvSpPr>
          <p:cNvPr id="3" name="TextBox 2"/>
          <p:cNvSpPr txBox="1"/>
          <p:nvPr/>
        </p:nvSpPr>
        <p:spPr>
          <a:xfrm flipH="1">
            <a:off x="6842369" y="2025934"/>
            <a:ext cx="2880320" cy="2800767"/>
          </a:xfrm>
          <a:prstGeom prst="rect">
            <a:avLst/>
          </a:prstGeom>
          <a:noFill/>
        </p:spPr>
        <p:txBody>
          <a:bodyPr wrap="square" rtlCol="0">
            <a:spAutoFit/>
          </a:bodyPr>
          <a:lstStyle/>
          <a:p>
            <a:r>
              <a:rPr lang="en-US" sz="2800" dirty="0"/>
              <a:t>Corporate App Catalog</a:t>
            </a:r>
          </a:p>
          <a:p>
            <a:endParaRPr lang="en-US" sz="2800" dirty="0"/>
          </a:p>
          <a:p>
            <a:endParaRPr lang="en-US" dirty="0"/>
          </a:p>
          <a:p>
            <a:endParaRPr lang="en-US" dirty="0"/>
          </a:p>
          <a:p>
            <a:r>
              <a:rPr lang="en-US" sz="2800" dirty="0"/>
              <a:t>SharePoint App Store</a:t>
            </a:r>
          </a:p>
        </p:txBody>
      </p:sp>
      <p:sp>
        <p:nvSpPr>
          <p:cNvPr id="4" name="Right Arrow 3"/>
          <p:cNvSpPr/>
          <p:nvPr/>
        </p:nvSpPr>
        <p:spPr>
          <a:xfrm>
            <a:off x="4943872" y="2132856"/>
            <a:ext cx="1440160" cy="8640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943872" y="3933056"/>
            <a:ext cx="1440160" cy="86409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99455" y="4653136"/>
            <a:ext cx="3539521" cy="523220"/>
          </a:xfrm>
          <a:prstGeom prst="rect">
            <a:avLst/>
          </a:prstGeom>
          <a:noFill/>
        </p:spPr>
        <p:txBody>
          <a:bodyPr wrap="square" rtlCol="0">
            <a:spAutoFit/>
          </a:bodyPr>
          <a:lstStyle/>
          <a:p>
            <a:r>
              <a:rPr lang="en-US" sz="2800" dirty="0"/>
              <a:t>SharePoint Add-in</a:t>
            </a:r>
          </a:p>
        </p:txBody>
      </p:sp>
      <p:sp>
        <p:nvSpPr>
          <p:cNvPr id="7" name="Título 2"/>
          <p:cNvSpPr txBox="1">
            <a:spLocks/>
          </p:cNvSpPr>
          <p:nvPr/>
        </p:nvSpPr>
        <p:spPr>
          <a:xfrm>
            <a:off x="519248" y="232831"/>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add-in, Deployment</a:t>
            </a:r>
          </a:p>
        </p:txBody>
      </p:sp>
    </p:spTree>
    <p:extLst>
      <p:ext uri="{BB962C8B-B14F-4D97-AF65-F5344CB8AC3E}">
        <p14:creationId xmlns:p14="http://schemas.microsoft.com/office/powerpoint/2010/main" val="213646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83351" y="4464559"/>
            <a:ext cx="2694210" cy="1621788"/>
          </a:xfrm>
          <a:prstGeom prst="rect">
            <a:avLst/>
          </a:prstGeom>
        </p:spPr>
      </p:pic>
      <p:pic>
        <p:nvPicPr>
          <p:cNvPr id="4" name="Picture 3"/>
          <p:cNvPicPr>
            <a:picLocks noChangeAspect="1"/>
          </p:cNvPicPr>
          <p:nvPr/>
        </p:nvPicPr>
        <p:blipFill>
          <a:blip r:embed="rId3"/>
          <a:stretch>
            <a:fillRect/>
          </a:stretch>
        </p:blipFill>
        <p:spPr>
          <a:xfrm rot="16200000">
            <a:off x="7116106" y="4611500"/>
            <a:ext cx="516439" cy="702638"/>
          </a:xfrm>
          <a:prstGeom prst="rect">
            <a:avLst/>
          </a:prstGeom>
        </p:spPr>
      </p:pic>
      <p:pic>
        <p:nvPicPr>
          <p:cNvPr id="5" name="Picture 4"/>
          <p:cNvPicPr>
            <a:picLocks noChangeAspect="1"/>
          </p:cNvPicPr>
          <p:nvPr/>
        </p:nvPicPr>
        <p:blipFill>
          <a:blip r:embed="rId4"/>
          <a:stretch>
            <a:fillRect/>
          </a:stretch>
        </p:blipFill>
        <p:spPr>
          <a:xfrm>
            <a:off x="3126796" y="4498582"/>
            <a:ext cx="1109409" cy="1134396"/>
          </a:xfrm>
          <a:prstGeom prst="rect">
            <a:avLst/>
          </a:prstGeom>
        </p:spPr>
      </p:pic>
      <p:pic>
        <p:nvPicPr>
          <p:cNvPr id="6" name="Picture 5"/>
          <p:cNvPicPr>
            <a:picLocks noChangeAspect="1"/>
          </p:cNvPicPr>
          <p:nvPr/>
        </p:nvPicPr>
        <p:blipFill>
          <a:blip r:embed="rId3"/>
          <a:stretch>
            <a:fillRect/>
          </a:stretch>
        </p:blipFill>
        <p:spPr>
          <a:xfrm rot="16200000">
            <a:off x="7116640" y="5231808"/>
            <a:ext cx="516439" cy="702638"/>
          </a:xfrm>
          <a:prstGeom prst="rect">
            <a:avLst/>
          </a:prstGeom>
        </p:spPr>
      </p:pic>
      <p:sp>
        <p:nvSpPr>
          <p:cNvPr id="7" name="TextBox 6"/>
          <p:cNvSpPr txBox="1"/>
          <p:nvPr/>
        </p:nvSpPr>
        <p:spPr>
          <a:xfrm flipH="1">
            <a:off x="6903791" y="5431426"/>
            <a:ext cx="1246487" cy="369332"/>
          </a:xfrm>
          <a:prstGeom prst="rect">
            <a:avLst/>
          </a:prstGeom>
          <a:noFill/>
        </p:spPr>
        <p:txBody>
          <a:bodyPr wrap="square" rtlCol="0">
            <a:spAutoFit/>
          </a:bodyPr>
          <a:lstStyle/>
          <a:p>
            <a:r>
              <a:rPr lang="da-DK" dirty="0"/>
              <a:t>Scripts</a:t>
            </a:r>
            <a:endParaRPr lang="en-US" dirty="0"/>
          </a:p>
        </p:txBody>
      </p:sp>
      <p:sp>
        <p:nvSpPr>
          <p:cNvPr id="8" name="TextBox 7"/>
          <p:cNvSpPr txBox="1"/>
          <p:nvPr/>
        </p:nvSpPr>
        <p:spPr>
          <a:xfrm flipH="1">
            <a:off x="6903792" y="4805027"/>
            <a:ext cx="1246487" cy="369332"/>
          </a:xfrm>
          <a:prstGeom prst="rect">
            <a:avLst/>
          </a:prstGeom>
          <a:noFill/>
        </p:spPr>
        <p:txBody>
          <a:bodyPr wrap="square" rtlCol="0">
            <a:spAutoFit/>
          </a:bodyPr>
          <a:lstStyle/>
          <a:p>
            <a:r>
              <a:rPr lang="da-DK" dirty="0"/>
              <a:t>Content</a:t>
            </a:r>
            <a:endParaRPr lang="en-US" dirty="0"/>
          </a:p>
        </p:txBody>
      </p:sp>
      <p:pic>
        <p:nvPicPr>
          <p:cNvPr id="9" name="Picture 8"/>
          <p:cNvPicPr>
            <a:picLocks noChangeAspect="1"/>
          </p:cNvPicPr>
          <p:nvPr/>
        </p:nvPicPr>
        <p:blipFill>
          <a:blip r:embed="rId5"/>
          <a:stretch>
            <a:fillRect/>
          </a:stretch>
        </p:blipFill>
        <p:spPr>
          <a:xfrm>
            <a:off x="3633221" y="4766856"/>
            <a:ext cx="499112" cy="499112"/>
          </a:xfrm>
          <a:prstGeom prst="rect">
            <a:avLst/>
          </a:prstGeom>
        </p:spPr>
      </p:pic>
      <p:pic>
        <p:nvPicPr>
          <p:cNvPr id="10" name="Picture 9"/>
          <p:cNvPicPr>
            <a:picLocks noChangeAspect="1"/>
          </p:cNvPicPr>
          <p:nvPr/>
        </p:nvPicPr>
        <p:blipFill>
          <a:blip r:embed="rId6"/>
          <a:stretch>
            <a:fillRect/>
          </a:stretch>
        </p:blipFill>
        <p:spPr>
          <a:xfrm>
            <a:off x="1767445" y="2029122"/>
            <a:ext cx="1983033" cy="1031177"/>
          </a:xfrm>
          <a:prstGeom prst="rect">
            <a:avLst/>
          </a:prstGeom>
        </p:spPr>
      </p:pic>
      <p:pic>
        <p:nvPicPr>
          <p:cNvPr id="11" name="Picture 10"/>
          <p:cNvPicPr>
            <a:picLocks noChangeAspect="1"/>
          </p:cNvPicPr>
          <p:nvPr/>
        </p:nvPicPr>
        <p:blipFill>
          <a:blip r:embed="rId5"/>
          <a:stretch>
            <a:fillRect/>
          </a:stretch>
        </p:blipFill>
        <p:spPr>
          <a:xfrm>
            <a:off x="7602733" y="2785647"/>
            <a:ext cx="1207213" cy="1207213"/>
          </a:xfrm>
          <a:prstGeom prst="rect">
            <a:avLst/>
          </a:prstGeom>
        </p:spPr>
      </p:pic>
      <p:pic>
        <p:nvPicPr>
          <p:cNvPr id="12" name="Picture 11"/>
          <p:cNvPicPr>
            <a:picLocks noChangeAspect="1"/>
          </p:cNvPicPr>
          <p:nvPr/>
        </p:nvPicPr>
        <p:blipFill>
          <a:blip r:embed="rId5"/>
          <a:stretch>
            <a:fillRect/>
          </a:stretch>
        </p:blipFill>
        <p:spPr>
          <a:xfrm>
            <a:off x="2854260" y="2740322"/>
            <a:ext cx="1157417" cy="1157417"/>
          </a:xfrm>
          <a:prstGeom prst="rect">
            <a:avLst/>
          </a:prstGeom>
        </p:spPr>
      </p:pic>
      <p:pic>
        <p:nvPicPr>
          <p:cNvPr id="13" name="Picture 12"/>
          <p:cNvPicPr>
            <a:picLocks noChangeAspect="1"/>
          </p:cNvPicPr>
          <p:nvPr/>
        </p:nvPicPr>
        <p:blipFill>
          <a:blip r:embed="rId7"/>
          <a:stretch>
            <a:fillRect/>
          </a:stretch>
        </p:blipFill>
        <p:spPr>
          <a:xfrm>
            <a:off x="4731774" y="1298596"/>
            <a:ext cx="1797364" cy="1721777"/>
          </a:xfrm>
          <a:prstGeom prst="rect">
            <a:avLst/>
          </a:prstGeom>
        </p:spPr>
      </p:pic>
      <p:cxnSp>
        <p:nvCxnSpPr>
          <p:cNvPr id="14" name="Elbow Connector 13"/>
          <p:cNvCxnSpPr/>
          <p:nvPr/>
        </p:nvCxnSpPr>
        <p:spPr>
          <a:xfrm rot="5400000">
            <a:off x="4612694" y="3325768"/>
            <a:ext cx="1608099" cy="42742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 name="Elbow Connector 14"/>
          <p:cNvCxnSpPr/>
          <p:nvPr/>
        </p:nvCxnSpPr>
        <p:spPr>
          <a:xfrm rot="10800000" flipV="1">
            <a:off x="6702401" y="3845241"/>
            <a:ext cx="900333" cy="49078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a:xfrm>
            <a:off x="3750478" y="2495811"/>
            <a:ext cx="714363" cy="1862403"/>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4434374" y="4351594"/>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172745" y="4346703"/>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659250" y="4317364"/>
            <a:ext cx="68966" cy="61438"/>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ítulo 1"/>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da-DK" dirty="0"/>
              <a:t>SharePoint Add-in .app package</a:t>
            </a:r>
          </a:p>
        </p:txBody>
      </p:sp>
      <p:sp>
        <p:nvSpPr>
          <p:cNvPr id="21" name="TextBox 20"/>
          <p:cNvSpPr txBox="1"/>
          <p:nvPr/>
        </p:nvSpPr>
        <p:spPr>
          <a:xfrm flipH="1">
            <a:off x="9281927" y="1721471"/>
            <a:ext cx="2504498" cy="2677656"/>
          </a:xfrm>
          <a:prstGeom prst="rect">
            <a:avLst/>
          </a:prstGeom>
          <a:noFill/>
        </p:spPr>
        <p:txBody>
          <a:bodyPr wrap="square" lIns="0" tIns="0" rIns="0" bIns="0" rtlCol="0">
            <a:spAutoFit/>
          </a:bodyPr>
          <a:lstStyle/>
          <a:p>
            <a:r>
              <a:rPr lang="da-DK" sz="5400" spc="-70" dirty="0">
                <a:gradFill>
                  <a:gsLst>
                    <a:gs pos="2917">
                      <a:schemeClr val="bg2"/>
                    </a:gs>
                    <a:gs pos="95000">
                      <a:schemeClr val="bg2"/>
                    </a:gs>
                  </a:gsLst>
                  <a:lin ang="5400000" scaled="0"/>
                </a:gradFill>
              </a:rPr>
              <a:t>.app</a:t>
            </a:r>
          </a:p>
          <a:p>
            <a:r>
              <a:rPr lang="da-DK" sz="2400" spc="-70" dirty="0">
                <a:gradFill>
                  <a:gsLst>
                    <a:gs pos="2917">
                      <a:schemeClr val="bg2"/>
                    </a:gs>
                    <a:gs pos="95000">
                      <a:schemeClr val="bg2"/>
                    </a:gs>
                  </a:gsLst>
                  <a:lin ang="5400000" scaled="0"/>
                </a:gradFill>
              </a:rPr>
              <a:t>.xml</a:t>
            </a:r>
          </a:p>
          <a:p>
            <a:r>
              <a:rPr lang="da-DK" sz="2400" spc="-70" dirty="0">
                <a:gradFill>
                  <a:gsLst>
                    <a:gs pos="2917">
                      <a:schemeClr val="bg2"/>
                    </a:gs>
                    <a:gs pos="95000">
                      <a:schemeClr val="bg2"/>
                    </a:gs>
                  </a:gsLst>
                  <a:lin ang="5400000" scaled="0"/>
                </a:gradFill>
              </a:rPr>
              <a:t>.js</a:t>
            </a:r>
          </a:p>
          <a:p>
            <a:r>
              <a:rPr lang="da-DK" sz="2400" spc="-70" dirty="0">
                <a:gradFill>
                  <a:gsLst>
                    <a:gs pos="2917">
                      <a:schemeClr val="bg2"/>
                    </a:gs>
                    <a:gs pos="95000">
                      <a:schemeClr val="bg2"/>
                    </a:gs>
                  </a:gsLst>
                  <a:lin ang="5400000" scaled="0"/>
                </a:gradFill>
              </a:rPr>
              <a:t>.css</a:t>
            </a:r>
          </a:p>
          <a:p>
            <a:r>
              <a:rPr lang="da-DK" sz="2400" spc="-70" dirty="0">
                <a:gradFill>
                  <a:gsLst>
                    <a:gs pos="2917">
                      <a:schemeClr val="bg2"/>
                    </a:gs>
                    <a:gs pos="95000">
                      <a:schemeClr val="bg2"/>
                    </a:gs>
                  </a:gsLst>
                  <a:lin ang="5400000" scaled="0"/>
                </a:gradFill>
              </a:rPr>
              <a:t>.jpg</a:t>
            </a:r>
          </a:p>
          <a:p>
            <a:r>
              <a:rPr lang="da-DK" sz="2400" spc="-70" dirty="0">
                <a:gradFill>
                  <a:gsLst>
                    <a:gs pos="2917">
                      <a:schemeClr val="bg2"/>
                    </a:gs>
                    <a:gs pos="95000">
                      <a:schemeClr val="bg2"/>
                    </a:gs>
                  </a:gsLst>
                  <a:lin ang="5400000" scaled="0"/>
                </a:gradFill>
              </a:rPr>
              <a:t>.wsp</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670503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916832"/>
            <a:ext cx="2143125" cy="2143125"/>
          </a:xfrm>
          <a:prstGeom prst="rect">
            <a:avLst/>
          </a:prstGeom>
        </p:spPr>
      </p:pic>
      <p:sp>
        <p:nvSpPr>
          <p:cNvPr id="3" name="TextBox 2"/>
          <p:cNvSpPr txBox="1"/>
          <p:nvPr/>
        </p:nvSpPr>
        <p:spPr>
          <a:xfrm flipH="1">
            <a:off x="1199456" y="4005064"/>
            <a:ext cx="3456384" cy="1323439"/>
          </a:xfrm>
          <a:prstGeom prst="rect">
            <a:avLst/>
          </a:prstGeom>
          <a:noFill/>
        </p:spPr>
        <p:txBody>
          <a:bodyPr wrap="square" rtlCol="0">
            <a:spAutoFit/>
          </a:bodyPr>
          <a:lstStyle/>
          <a:p>
            <a:r>
              <a:rPr lang="en-US" sz="4000" dirty="0"/>
              <a:t>CDN or remote server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441" y="2184762"/>
            <a:ext cx="1400175" cy="1905000"/>
          </a:xfrm>
          <a:prstGeom prst="rect">
            <a:avLst/>
          </a:prstGeom>
        </p:spPr>
      </p:pic>
      <p:sp>
        <p:nvSpPr>
          <p:cNvPr id="5" name="TextBox 4"/>
          <p:cNvSpPr txBox="1"/>
          <p:nvPr/>
        </p:nvSpPr>
        <p:spPr>
          <a:xfrm flipH="1">
            <a:off x="6672064" y="4059957"/>
            <a:ext cx="3456384" cy="1938992"/>
          </a:xfrm>
          <a:prstGeom prst="rect">
            <a:avLst/>
          </a:prstGeom>
          <a:noFill/>
        </p:spPr>
        <p:txBody>
          <a:bodyPr wrap="square" rtlCol="0">
            <a:spAutoFit/>
          </a:bodyPr>
          <a:lstStyle/>
          <a:p>
            <a:r>
              <a:rPr lang="en-US" sz="4000" dirty="0"/>
              <a:t>Scripts folder or SharePoint library</a:t>
            </a:r>
          </a:p>
        </p:txBody>
      </p:sp>
      <p:sp>
        <p:nvSpPr>
          <p:cNvPr id="6" name="Título 2"/>
          <p:cNvSpPr txBox="1">
            <a:spLocks/>
          </p:cNvSpPr>
          <p:nvPr/>
        </p:nvSpPr>
        <p:spPr>
          <a:xfrm>
            <a:off x="519248" y="232831"/>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SharePoint add-in, .</a:t>
            </a:r>
            <a:r>
              <a:rPr lang="en-US" dirty="0" err="1"/>
              <a:t>js</a:t>
            </a:r>
            <a:r>
              <a:rPr lang="en-US" dirty="0"/>
              <a:t>, .</a:t>
            </a:r>
            <a:r>
              <a:rPr lang="en-US" dirty="0" err="1"/>
              <a:t>css</a:t>
            </a:r>
            <a:r>
              <a:rPr lang="en-US" dirty="0"/>
              <a:t> files, images</a:t>
            </a:r>
          </a:p>
        </p:txBody>
      </p:sp>
    </p:spTree>
    <p:extLst>
      <p:ext uri="{BB962C8B-B14F-4D97-AF65-F5344CB8AC3E}">
        <p14:creationId xmlns:p14="http://schemas.microsoft.com/office/powerpoint/2010/main" val="48736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416" y="-387424"/>
            <a:ext cx="12472272" cy="8314848"/>
          </a:xfrm>
          <a:prstGeom prst="rect">
            <a:avLst/>
          </a:prstGeom>
        </p:spPr>
      </p:pic>
    </p:spTree>
    <p:extLst>
      <p:ext uri="{BB962C8B-B14F-4D97-AF65-F5344CB8AC3E}">
        <p14:creationId xmlns:p14="http://schemas.microsoft.com/office/powerpoint/2010/main" val="398854710"/>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909</Words>
  <Application>Microsoft Office PowerPoint</Application>
  <PresentationFormat>Widescreen</PresentationFormat>
  <Paragraphs>159</Paragraphs>
  <Slides>32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Parts and Applications</vt:lpstr>
      <vt:lpstr>PowerPoint Presentation</vt:lpstr>
      <vt:lpstr>PowerPoint Presentation</vt:lpstr>
      <vt:lpstr>PowerPoint Presentation</vt:lpstr>
      <vt:lpstr>PowerPoint Presentation</vt:lpstr>
      <vt:lpstr>PowerPoint Presentation</vt:lpstr>
      <vt:lpstr>PowerPoint Presentation</vt:lpstr>
      <vt:lpstr>Development</vt:lpstr>
      <vt:lpstr>Web Part</vt:lpstr>
      <vt:lpstr>PowerPoint Presentation</vt:lpstr>
      <vt:lpstr>List-based Applications</vt:lpstr>
      <vt:lpstr>Page-based Applications</vt:lpstr>
      <vt:lpstr>Webhooks</vt:lpstr>
      <vt:lpstr>SharePoint Add-ins - Advantages</vt:lpstr>
      <vt:lpstr>SharePoint Framework - Advantages</vt:lpstr>
      <vt:lpstr>Office UI Fabric</vt:lpstr>
      <vt:lpstr>Responsive Grid</vt:lpstr>
      <vt:lpstr>PowerPoint Presentation</vt:lpstr>
      <vt:lpstr>Raffle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2016-05-07T10:04:44Z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